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5" r:id="rId3"/>
    <p:sldId id="256" r:id="rId4"/>
    <p:sldId id="260" r:id="rId5"/>
    <p:sldId id="271" r:id="rId6"/>
    <p:sldId id="259" r:id="rId7"/>
    <p:sldId id="273" r:id="rId8"/>
    <p:sldId id="264" r:id="rId9"/>
    <p:sldId id="257" r:id="rId10"/>
    <p:sldId id="266" r:id="rId11"/>
    <p:sldId id="267" r:id="rId12"/>
    <p:sldId id="268" r:id="rId13"/>
    <p:sldId id="269" r:id="rId14"/>
    <p:sldId id="270"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oks Mitchell" initials="BM" lastIdx="1" clrIdx="0">
    <p:extLst>
      <p:ext uri="{19B8F6BF-5375-455C-9EA6-DF929625EA0E}">
        <p15:presenceInfo xmlns:p15="http://schemas.microsoft.com/office/powerpoint/2012/main" userId="S::bmitchell@spacescience.org::8ae40d73-5269-4c91-a0e2-3ee86f475bea" providerId="AD"/>
      </p:ext>
    </p:extLst>
  </p:cmAuthor>
  <p:cmAuthor id="2" name="Christine Shupla" initials="CS" lastIdx="1" clrIdx="1">
    <p:extLst>
      <p:ext uri="{19B8F6BF-5375-455C-9EA6-DF929625EA0E}">
        <p15:presenceInfo xmlns:p15="http://schemas.microsoft.com/office/powerpoint/2012/main" userId="Christine Shup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4"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8-11T14:54:02.836" idx="1">
    <p:pos x="10" y="10"/>
    <p:text/>
    <p:extLst>
      <p:ext uri="{C676402C-5697-4E1C-873F-D02D1690AC5C}">
        <p15:threadingInfo xmlns:p15="http://schemas.microsoft.com/office/powerpoint/2012/main" timeZoneBias="30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27B4B-1A0F-461D-AC9B-17236A2DA4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A58FF9-E286-4C0C-A0BD-EC1ACCD7B7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74F958-916A-43A3-94A2-43C14D49AD8F}"/>
              </a:ext>
            </a:extLst>
          </p:cNvPr>
          <p:cNvSpPr>
            <a:spLocks noGrp="1"/>
          </p:cNvSpPr>
          <p:nvPr>
            <p:ph type="dt" sz="half" idx="10"/>
          </p:nvPr>
        </p:nvSpPr>
        <p:spPr>
          <a:xfrm>
            <a:off x="838200" y="6356350"/>
            <a:ext cx="2743200" cy="365125"/>
          </a:xfrm>
          <a:prstGeom prst="rect">
            <a:avLst/>
          </a:prstGeom>
        </p:spPr>
        <p:txBody>
          <a:bodyPr/>
          <a:lstStyle/>
          <a:p>
            <a:fld id="{99C5C79C-22B0-4FE4-BC1B-34E5E0B231E6}" type="datetimeFigureOut">
              <a:rPr lang="en-US" smtClean="0"/>
              <a:t>8/11/2020</a:t>
            </a:fld>
            <a:endParaRPr lang="en-US"/>
          </a:p>
        </p:txBody>
      </p:sp>
      <p:sp>
        <p:nvSpPr>
          <p:cNvPr id="5" name="Footer Placeholder 4">
            <a:extLst>
              <a:ext uri="{FF2B5EF4-FFF2-40B4-BE49-F238E27FC236}">
                <a16:creationId xmlns:a16="http://schemas.microsoft.com/office/drawing/2014/main" id="{B40724D1-13CD-41A3-B1EB-E19F810607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9924EB-DE7C-41E5-B902-959CC00AB5E8}"/>
              </a:ext>
            </a:extLst>
          </p:cNvPr>
          <p:cNvSpPr>
            <a:spLocks noGrp="1"/>
          </p:cNvSpPr>
          <p:nvPr>
            <p:ph type="sldNum" sz="quarter" idx="12"/>
          </p:nvPr>
        </p:nvSpPr>
        <p:spPr>
          <a:xfrm>
            <a:off x="8610600" y="6356350"/>
            <a:ext cx="2743200" cy="365125"/>
          </a:xfrm>
          <a:prstGeom prst="rect">
            <a:avLst/>
          </a:prstGeom>
        </p:spPr>
        <p:txBody>
          <a:bodyPr/>
          <a:lstStyle/>
          <a:p>
            <a:fld id="{573CA362-DAD3-4EEF-844E-DF990237CC3D}" type="slidenum">
              <a:rPr lang="en-US" smtClean="0"/>
              <a:t>‹#›</a:t>
            </a:fld>
            <a:endParaRPr lang="en-US"/>
          </a:p>
        </p:txBody>
      </p:sp>
    </p:spTree>
    <p:extLst>
      <p:ext uri="{BB962C8B-B14F-4D97-AF65-F5344CB8AC3E}">
        <p14:creationId xmlns:p14="http://schemas.microsoft.com/office/powerpoint/2010/main" val="1763902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D24A7-B152-42BB-92F8-06BFBB7AF0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0C9554-B117-473D-A066-5B9859846C9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A7405-CF40-45A2-A813-9E1326808AFC}"/>
              </a:ext>
            </a:extLst>
          </p:cNvPr>
          <p:cNvSpPr>
            <a:spLocks noGrp="1"/>
          </p:cNvSpPr>
          <p:nvPr>
            <p:ph type="dt" sz="half" idx="10"/>
          </p:nvPr>
        </p:nvSpPr>
        <p:spPr>
          <a:xfrm>
            <a:off x="838200" y="6356350"/>
            <a:ext cx="2743200" cy="365125"/>
          </a:xfrm>
          <a:prstGeom prst="rect">
            <a:avLst/>
          </a:prstGeom>
        </p:spPr>
        <p:txBody>
          <a:bodyPr/>
          <a:lstStyle/>
          <a:p>
            <a:fld id="{99C5C79C-22B0-4FE4-BC1B-34E5E0B231E6}" type="datetimeFigureOut">
              <a:rPr lang="en-US" smtClean="0"/>
              <a:t>8/11/2020</a:t>
            </a:fld>
            <a:endParaRPr lang="en-US"/>
          </a:p>
        </p:txBody>
      </p:sp>
      <p:sp>
        <p:nvSpPr>
          <p:cNvPr id="5" name="Footer Placeholder 4">
            <a:extLst>
              <a:ext uri="{FF2B5EF4-FFF2-40B4-BE49-F238E27FC236}">
                <a16:creationId xmlns:a16="http://schemas.microsoft.com/office/drawing/2014/main" id="{C23C3E6B-333E-4952-8EEC-9AE97027A2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C3CD64-7C1B-4A77-AC36-07DB3D82B29D}"/>
              </a:ext>
            </a:extLst>
          </p:cNvPr>
          <p:cNvSpPr>
            <a:spLocks noGrp="1"/>
          </p:cNvSpPr>
          <p:nvPr>
            <p:ph type="sldNum" sz="quarter" idx="12"/>
          </p:nvPr>
        </p:nvSpPr>
        <p:spPr>
          <a:xfrm>
            <a:off x="8610600" y="6356350"/>
            <a:ext cx="2743200" cy="365125"/>
          </a:xfrm>
          <a:prstGeom prst="rect">
            <a:avLst/>
          </a:prstGeom>
        </p:spPr>
        <p:txBody>
          <a:bodyPr/>
          <a:lstStyle/>
          <a:p>
            <a:fld id="{573CA362-DAD3-4EEF-844E-DF990237CC3D}" type="slidenum">
              <a:rPr lang="en-US" smtClean="0"/>
              <a:t>‹#›</a:t>
            </a:fld>
            <a:endParaRPr lang="en-US"/>
          </a:p>
        </p:txBody>
      </p:sp>
    </p:spTree>
    <p:extLst>
      <p:ext uri="{BB962C8B-B14F-4D97-AF65-F5344CB8AC3E}">
        <p14:creationId xmlns:p14="http://schemas.microsoft.com/office/powerpoint/2010/main" val="3955815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3CE22A-F22D-49E1-85C8-C60A16B764A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C7A2AC-760F-454C-B75D-D91210F6426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DCF93-3F03-4D56-85B6-D389D55B2004}"/>
              </a:ext>
            </a:extLst>
          </p:cNvPr>
          <p:cNvSpPr>
            <a:spLocks noGrp="1"/>
          </p:cNvSpPr>
          <p:nvPr>
            <p:ph type="dt" sz="half" idx="10"/>
          </p:nvPr>
        </p:nvSpPr>
        <p:spPr>
          <a:xfrm>
            <a:off x="838200" y="6356350"/>
            <a:ext cx="2743200" cy="365125"/>
          </a:xfrm>
          <a:prstGeom prst="rect">
            <a:avLst/>
          </a:prstGeom>
        </p:spPr>
        <p:txBody>
          <a:bodyPr/>
          <a:lstStyle/>
          <a:p>
            <a:fld id="{99C5C79C-22B0-4FE4-BC1B-34E5E0B231E6}" type="datetimeFigureOut">
              <a:rPr lang="en-US" smtClean="0"/>
              <a:t>8/11/2020</a:t>
            </a:fld>
            <a:endParaRPr lang="en-US"/>
          </a:p>
        </p:txBody>
      </p:sp>
      <p:sp>
        <p:nvSpPr>
          <p:cNvPr id="5" name="Footer Placeholder 4">
            <a:extLst>
              <a:ext uri="{FF2B5EF4-FFF2-40B4-BE49-F238E27FC236}">
                <a16:creationId xmlns:a16="http://schemas.microsoft.com/office/drawing/2014/main" id="{8BFF75F9-32E1-403A-BAAB-6D8C040220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ECFDE4-0952-40B4-8A6C-1A80B6CA1B22}"/>
              </a:ext>
            </a:extLst>
          </p:cNvPr>
          <p:cNvSpPr>
            <a:spLocks noGrp="1"/>
          </p:cNvSpPr>
          <p:nvPr>
            <p:ph type="sldNum" sz="quarter" idx="12"/>
          </p:nvPr>
        </p:nvSpPr>
        <p:spPr>
          <a:xfrm>
            <a:off x="8610600" y="6356350"/>
            <a:ext cx="2743200" cy="365125"/>
          </a:xfrm>
          <a:prstGeom prst="rect">
            <a:avLst/>
          </a:prstGeom>
        </p:spPr>
        <p:txBody>
          <a:bodyPr/>
          <a:lstStyle/>
          <a:p>
            <a:fld id="{573CA362-DAD3-4EEF-844E-DF990237CC3D}" type="slidenum">
              <a:rPr lang="en-US" smtClean="0"/>
              <a:t>‹#›</a:t>
            </a:fld>
            <a:endParaRPr lang="en-US"/>
          </a:p>
        </p:txBody>
      </p:sp>
    </p:spTree>
    <p:extLst>
      <p:ext uri="{BB962C8B-B14F-4D97-AF65-F5344CB8AC3E}">
        <p14:creationId xmlns:p14="http://schemas.microsoft.com/office/powerpoint/2010/main" val="1232972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0FF15-CFC7-4C85-9801-4843D85D0C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B767DC-31E6-4712-B768-C9E05BF36BB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AE64E6-8104-4BEB-8662-FD433572AC59}"/>
              </a:ext>
            </a:extLst>
          </p:cNvPr>
          <p:cNvSpPr>
            <a:spLocks noGrp="1"/>
          </p:cNvSpPr>
          <p:nvPr>
            <p:ph type="dt" sz="half" idx="10"/>
          </p:nvPr>
        </p:nvSpPr>
        <p:spPr>
          <a:xfrm>
            <a:off x="838200" y="6356350"/>
            <a:ext cx="2743200" cy="365125"/>
          </a:xfrm>
          <a:prstGeom prst="rect">
            <a:avLst/>
          </a:prstGeom>
        </p:spPr>
        <p:txBody>
          <a:bodyPr/>
          <a:lstStyle/>
          <a:p>
            <a:fld id="{25F37B4D-0213-4881-ADB4-A011EA8C5D84}" type="datetimeFigureOut">
              <a:rPr lang="en-US" smtClean="0"/>
              <a:t>8/11/2020</a:t>
            </a:fld>
            <a:endParaRPr lang="en-US"/>
          </a:p>
        </p:txBody>
      </p:sp>
      <p:sp>
        <p:nvSpPr>
          <p:cNvPr id="5" name="Footer Placeholder 4">
            <a:extLst>
              <a:ext uri="{FF2B5EF4-FFF2-40B4-BE49-F238E27FC236}">
                <a16:creationId xmlns:a16="http://schemas.microsoft.com/office/drawing/2014/main" id="{116C44A5-4F46-4FF3-B617-2943B50EC3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F2D38F-7EB7-43F6-AA5D-24A95D353231}"/>
              </a:ext>
            </a:extLst>
          </p:cNvPr>
          <p:cNvSpPr>
            <a:spLocks noGrp="1"/>
          </p:cNvSpPr>
          <p:nvPr>
            <p:ph type="sldNum" sz="quarter" idx="12"/>
          </p:nvPr>
        </p:nvSpPr>
        <p:spPr>
          <a:xfrm>
            <a:off x="8610600" y="6356350"/>
            <a:ext cx="2743200" cy="365125"/>
          </a:xfrm>
          <a:prstGeom prst="rect">
            <a:avLst/>
          </a:prstGeom>
        </p:spPr>
        <p:txBody>
          <a:bodyPr/>
          <a:lstStyle/>
          <a:p>
            <a:fld id="{C447F6DB-933B-4C83-90BD-EFBBF975E737}" type="slidenum">
              <a:rPr lang="en-US" smtClean="0"/>
              <a:t>‹#›</a:t>
            </a:fld>
            <a:endParaRPr lang="en-US"/>
          </a:p>
        </p:txBody>
      </p:sp>
    </p:spTree>
    <p:extLst>
      <p:ext uri="{BB962C8B-B14F-4D97-AF65-F5344CB8AC3E}">
        <p14:creationId xmlns:p14="http://schemas.microsoft.com/office/powerpoint/2010/main" val="2769233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6BC64-DEE1-4ECD-88CA-A0194E2262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B9A97B-30F6-40A2-8726-5F9485B2C9D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FF4F1-FFB2-4909-B7E4-0EC5171BB541}"/>
              </a:ext>
            </a:extLst>
          </p:cNvPr>
          <p:cNvSpPr>
            <a:spLocks noGrp="1"/>
          </p:cNvSpPr>
          <p:nvPr>
            <p:ph type="dt" sz="half" idx="10"/>
          </p:nvPr>
        </p:nvSpPr>
        <p:spPr>
          <a:xfrm>
            <a:off x="838200" y="6356350"/>
            <a:ext cx="2743200" cy="365125"/>
          </a:xfrm>
          <a:prstGeom prst="rect">
            <a:avLst/>
          </a:prstGeom>
        </p:spPr>
        <p:txBody>
          <a:bodyPr/>
          <a:lstStyle/>
          <a:p>
            <a:fld id="{25F37B4D-0213-4881-ADB4-A011EA8C5D84}" type="datetimeFigureOut">
              <a:rPr lang="en-US" smtClean="0"/>
              <a:t>8/11/2020</a:t>
            </a:fld>
            <a:endParaRPr lang="en-US"/>
          </a:p>
        </p:txBody>
      </p:sp>
      <p:sp>
        <p:nvSpPr>
          <p:cNvPr id="5" name="Footer Placeholder 4">
            <a:extLst>
              <a:ext uri="{FF2B5EF4-FFF2-40B4-BE49-F238E27FC236}">
                <a16:creationId xmlns:a16="http://schemas.microsoft.com/office/drawing/2014/main" id="{9E9F6CF8-8075-4319-946B-CBA644151A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9680F6-375A-4483-8AE3-BC2FA811BA37}"/>
              </a:ext>
            </a:extLst>
          </p:cNvPr>
          <p:cNvSpPr>
            <a:spLocks noGrp="1"/>
          </p:cNvSpPr>
          <p:nvPr>
            <p:ph type="sldNum" sz="quarter" idx="12"/>
          </p:nvPr>
        </p:nvSpPr>
        <p:spPr>
          <a:xfrm>
            <a:off x="8610600" y="6356350"/>
            <a:ext cx="2743200" cy="365125"/>
          </a:xfrm>
          <a:prstGeom prst="rect">
            <a:avLst/>
          </a:prstGeom>
        </p:spPr>
        <p:txBody>
          <a:bodyPr/>
          <a:lstStyle/>
          <a:p>
            <a:fld id="{C447F6DB-933B-4C83-90BD-EFBBF975E737}" type="slidenum">
              <a:rPr lang="en-US" smtClean="0"/>
              <a:t>‹#›</a:t>
            </a:fld>
            <a:endParaRPr lang="en-US"/>
          </a:p>
        </p:txBody>
      </p:sp>
    </p:spTree>
    <p:extLst>
      <p:ext uri="{BB962C8B-B14F-4D97-AF65-F5344CB8AC3E}">
        <p14:creationId xmlns:p14="http://schemas.microsoft.com/office/powerpoint/2010/main" val="1217984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D2373-ED0F-4AD9-8BCD-C9D9F943FB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20FCF1-4315-4D0A-8EB1-D5FE22F643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AECD6B-559E-4961-A219-ED0B727B1A1D}"/>
              </a:ext>
            </a:extLst>
          </p:cNvPr>
          <p:cNvSpPr>
            <a:spLocks noGrp="1"/>
          </p:cNvSpPr>
          <p:nvPr>
            <p:ph type="dt" sz="half" idx="10"/>
          </p:nvPr>
        </p:nvSpPr>
        <p:spPr>
          <a:xfrm>
            <a:off x="838200" y="6356350"/>
            <a:ext cx="2743200" cy="365125"/>
          </a:xfrm>
          <a:prstGeom prst="rect">
            <a:avLst/>
          </a:prstGeom>
        </p:spPr>
        <p:txBody>
          <a:bodyPr/>
          <a:lstStyle/>
          <a:p>
            <a:fld id="{25F37B4D-0213-4881-ADB4-A011EA8C5D84}" type="datetimeFigureOut">
              <a:rPr lang="en-US" smtClean="0"/>
              <a:t>8/11/2020</a:t>
            </a:fld>
            <a:endParaRPr lang="en-US"/>
          </a:p>
        </p:txBody>
      </p:sp>
      <p:sp>
        <p:nvSpPr>
          <p:cNvPr id="5" name="Footer Placeholder 4">
            <a:extLst>
              <a:ext uri="{FF2B5EF4-FFF2-40B4-BE49-F238E27FC236}">
                <a16:creationId xmlns:a16="http://schemas.microsoft.com/office/drawing/2014/main" id="{7ACB6D2B-BEB5-4C53-AC22-77F7477794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017D61-EE71-426C-814A-F3553909FD5A}"/>
              </a:ext>
            </a:extLst>
          </p:cNvPr>
          <p:cNvSpPr>
            <a:spLocks noGrp="1"/>
          </p:cNvSpPr>
          <p:nvPr>
            <p:ph type="sldNum" sz="quarter" idx="12"/>
          </p:nvPr>
        </p:nvSpPr>
        <p:spPr>
          <a:xfrm>
            <a:off x="8610600" y="6356350"/>
            <a:ext cx="2743200" cy="365125"/>
          </a:xfrm>
          <a:prstGeom prst="rect">
            <a:avLst/>
          </a:prstGeom>
        </p:spPr>
        <p:txBody>
          <a:bodyPr/>
          <a:lstStyle/>
          <a:p>
            <a:fld id="{C447F6DB-933B-4C83-90BD-EFBBF975E737}" type="slidenum">
              <a:rPr lang="en-US" smtClean="0"/>
              <a:t>‹#›</a:t>
            </a:fld>
            <a:endParaRPr lang="en-US"/>
          </a:p>
        </p:txBody>
      </p:sp>
    </p:spTree>
    <p:extLst>
      <p:ext uri="{BB962C8B-B14F-4D97-AF65-F5344CB8AC3E}">
        <p14:creationId xmlns:p14="http://schemas.microsoft.com/office/powerpoint/2010/main" val="739074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DE9C-9066-4D9F-B1F6-F6C3EFE7F5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5C67125-4854-4EC5-9733-6E43751DE3D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4A2509-D14B-47ED-A73B-151FC0A9181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46D079-0782-4073-A63D-5EC724B0FBD9}"/>
              </a:ext>
            </a:extLst>
          </p:cNvPr>
          <p:cNvSpPr>
            <a:spLocks noGrp="1"/>
          </p:cNvSpPr>
          <p:nvPr>
            <p:ph type="dt" sz="half" idx="10"/>
          </p:nvPr>
        </p:nvSpPr>
        <p:spPr>
          <a:xfrm>
            <a:off x="838200" y="6356350"/>
            <a:ext cx="2743200" cy="365125"/>
          </a:xfrm>
          <a:prstGeom prst="rect">
            <a:avLst/>
          </a:prstGeom>
        </p:spPr>
        <p:txBody>
          <a:bodyPr/>
          <a:lstStyle/>
          <a:p>
            <a:fld id="{25F37B4D-0213-4881-ADB4-A011EA8C5D84}" type="datetimeFigureOut">
              <a:rPr lang="en-US" smtClean="0"/>
              <a:t>8/11/2020</a:t>
            </a:fld>
            <a:endParaRPr lang="en-US"/>
          </a:p>
        </p:txBody>
      </p:sp>
      <p:sp>
        <p:nvSpPr>
          <p:cNvPr id="6" name="Footer Placeholder 5">
            <a:extLst>
              <a:ext uri="{FF2B5EF4-FFF2-40B4-BE49-F238E27FC236}">
                <a16:creationId xmlns:a16="http://schemas.microsoft.com/office/drawing/2014/main" id="{429425BF-A680-4F58-8EBA-EFA9510E0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DBAD5FD-339F-46F8-9A0F-FFA4DA8580D4}"/>
              </a:ext>
            </a:extLst>
          </p:cNvPr>
          <p:cNvSpPr>
            <a:spLocks noGrp="1"/>
          </p:cNvSpPr>
          <p:nvPr>
            <p:ph type="sldNum" sz="quarter" idx="12"/>
          </p:nvPr>
        </p:nvSpPr>
        <p:spPr>
          <a:xfrm>
            <a:off x="8610600" y="6356350"/>
            <a:ext cx="2743200" cy="365125"/>
          </a:xfrm>
          <a:prstGeom prst="rect">
            <a:avLst/>
          </a:prstGeom>
        </p:spPr>
        <p:txBody>
          <a:bodyPr/>
          <a:lstStyle/>
          <a:p>
            <a:fld id="{C447F6DB-933B-4C83-90BD-EFBBF975E737}" type="slidenum">
              <a:rPr lang="en-US" smtClean="0"/>
              <a:t>‹#›</a:t>
            </a:fld>
            <a:endParaRPr lang="en-US"/>
          </a:p>
        </p:txBody>
      </p:sp>
    </p:spTree>
    <p:extLst>
      <p:ext uri="{BB962C8B-B14F-4D97-AF65-F5344CB8AC3E}">
        <p14:creationId xmlns:p14="http://schemas.microsoft.com/office/powerpoint/2010/main" val="2587740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9065-54DD-40AC-AD49-A0DC69C8F80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4E5984-5553-43FD-94B1-DBB04C6E40C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966294-5725-415D-BEBD-F812C70B8EB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13E1EF-EB07-45E3-8B7B-D7CC8DCFC6D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48892A-639F-49BA-A5A9-F2066D5767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021267-6D1E-429C-88CA-534E67BE2487}"/>
              </a:ext>
            </a:extLst>
          </p:cNvPr>
          <p:cNvSpPr>
            <a:spLocks noGrp="1"/>
          </p:cNvSpPr>
          <p:nvPr>
            <p:ph type="dt" sz="half" idx="10"/>
          </p:nvPr>
        </p:nvSpPr>
        <p:spPr>
          <a:xfrm>
            <a:off x="838200" y="6356350"/>
            <a:ext cx="2743200" cy="365125"/>
          </a:xfrm>
          <a:prstGeom prst="rect">
            <a:avLst/>
          </a:prstGeom>
        </p:spPr>
        <p:txBody>
          <a:bodyPr/>
          <a:lstStyle/>
          <a:p>
            <a:fld id="{25F37B4D-0213-4881-ADB4-A011EA8C5D84}" type="datetimeFigureOut">
              <a:rPr lang="en-US" smtClean="0"/>
              <a:t>8/11/2020</a:t>
            </a:fld>
            <a:endParaRPr lang="en-US"/>
          </a:p>
        </p:txBody>
      </p:sp>
      <p:sp>
        <p:nvSpPr>
          <p:cNvPr id="8" name="Footer Placeholder 7">
            <a:extLst>
              <a:ext uri="{FF2B5EF4-FFF2-40B4-BE49-F238E27FC236}">
                <a16:creationId xmlns:a16="http://schemas.microsoft.com/office/drawing/2014/main" id="{298DDEDE-F1B5-4B7B-88A5-A71E4088BC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4D16EF6-E658-4EB9-81DC-032B3BD1124A}"/>
              </a:ext>
            </a:extLst>
          </p:cNvPr>
          <p:cNvSpPr>
            <a:spLocks noGrp="1"/>
          </p:cNvSpPr>
          <p:nvPr>
            <p:ph type="sldNum" sz="quarter" idx="12"/>
          </p:nvPr>
        </p:nvSpPr>
        <p:spPr>
          <a:xfrm>
            <a:off x="8610600" y="6356350"/>
            <a:ext cx="2743200" cy="365125"/>
          </a:xfrm>
          <a:prstGeom prst="rect">
            <a:avLst/>
          </a:prstGeom>
        </p:spPr>
        <p:txBody>
          <a:bodyPr/>
          <a:lstStyle/>
          <a:p>
            <a:fld id="{C447F6DB-933B-4C83-90BD-EFBBF975E737}" type="slidenum">
              <a:rPr lang="en-US" smtClean="0"/>
              <a:t>‹#›</a:t>
            </a:fld>
            <a:endParaRPr lang="en-US"/>
          </a:p>
        </p:txBody>
      </p:sp>
    </p:spTree>
    <p:extLst>
      <p:ext uri="{BB962C8B-B14F-4D97-AF65-F5344CB8AC3E}">
        <p14:creationId xmlns:p14="http://schemas.microsoft.com/office/powerpoint/2010/main" val="2749668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1F1F6-61CB-4C3F-959B-C1C5031A0F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4F042B-B496-4FB6-96F5-00E176029E89}"/>
              </a:ext>
            </a:extLst>
          </p:cNvPr>
          <p:cNvSpPr>
            <a:spLocks noGrp="1"/>
          </p:cNvSpPr>
          <p:nvPr>
            <p:ph type="dt" sz="half" idx="10"/>
          </p:nvPr>
        </p:nvSpPr>
        <p:spPr>
          <a:xfrm>
            <a:off x="838200" y="6356350"/>
            <a:ext cx="2743200" cy="365125"/>
          </a:xfrm>
          <a:prstGeom prst="rect">
            <a:avLst/>
          </a:prstGeom>
        </p:spPr>
        <p:txBody>
          <a:bodyPr/>
          <a:lstStyle/>
          <a:p>
            <a:fld id="{25F37B4D-0213-4881-ADB4-A011EA8C5D84}" type="datetimeFigureOut">
              <a:rPr lang="en-US" smtClean="0"/>
              <a:t>8/11/2020</a:t>
            </a:fld>
            <a:endParaRPr lang="en-US"/>
          </a:p>
        </p:txBody>
      </p:sp>
      <p:sp>
        <p:nvSpPr>
          <p:cNvPr id="4" name="Footer Placeholder 3">
            <a:extLst>
              <a:ext uri="{FF2B5EF4-FFF2-40B4-BE49-F238E27FC236}">
                <a16:creationId xmlns:a16="http://schemas.microsoft.com/office/drawing/2014/main" id="{5F0C1E1E-094F-4673-8E94-D571C99E84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6B00760-6668-4898-A6F8-FE7056FC45EE}"/>
              </a:ext>
            </a:extLst>
          </p:cNvPr>
          <p:cNvSpPr>
            <a:spLocks noGrp="1"/>
          </p:cNvSpPr>
          <p:nvPr>
            <p:ph type="sldNum" sz="quarter" idx="12"/>
          </p:nvPr>
        </p:nvSpPr>
        <p:spPr>
          <a:xfrm>
            <a:off x="8610600" y="6356350"/>
            <a:ext cx="2743200" cy="365125"/>
          </a:xfrm>
          <a:prstGeom prst="rect">
            <a:avLst/>
          </a:prstGeom>
        </p:spPr>
        <p:txBody>
          <a:bodyPr/>
          <a:lstStyle/>
          <a:p>
            <a:fld id="{C447F6DB-933B-4C83-90BD-EFBBF975E737}" type="slidenum">
              <a:rPr lang="en-US" smtClean="0"/>
              <a:t>‹#›</a:t>
            </a:fld>
            <a:endParaRPr lang="en-US"/>
          </a:p>
        </p:txBody>
      </p:sp>
    </p:spTree>
    <p:extLst>
      <p:ext uri="{BB962C8B-B14F-4D97-AF65-F5344CB8AC3E}">
        <p14:creationId xmlns:p14="http://schemas.microsoft.com/office/powerpoint/2010/main" val="1932680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D8CEF4-BBD3-4487-B635-483D42DEDFA2}"/>
              </a:ext>
            </a:extLst>
          </p:cNvPr>
          <p:cNvSpPr>
            <a:spLocks noGrp="1"/>
          </p:cNvSpPr>
          <p:nvPr>
            <p:ph type="dt" sz="half" idx="10"/>
          </p:nvPr>
        </p:nvSpPr>
        <p:spPr>
          <a:xfrm>
            <a:off x="838200" y="6356350"/>
            <a:ext cx="2743200" cy="365125"/>
          </a:xfrm>
          <a:prstGeom prst="rect">
            <a:avLst/>
          </a:prstGeom>
        </p:spPr>
        <p:txBody>
          <a:bodyPr/>
          <a:lstStyle/>
          <a:p>
            <a:fld id="{25F37B4D-0213-4881-ADB4-A011EA8C5D84}" type="datetimeFigureOut">
              <a:rPr lang="en-US" smtClean="0"/>
              <a:t>8/11/2020</a:t>
            </a:fld>
            <a:endParaRPr lang="en-US"/>
          </a:p>
        </p:txBody>
      </p:sp>
      <p:sp>
        <p:nvSpPr>
          <p:cNvPr id="3" name="Footer Placeholder 2">
            <a:extLst>
              <a:ext uri="{FF2B5EF4-FFF2-40B4-BE49-F238E27FC236}">
                <a16:creationId xmlns:a16="http://schemas.microsoft.com/office/drawing/2014/main" id="{19DE290D-C626-4914-A817-9C7CD04173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27DE534-C7F2-45E0-B9A6-F39553DC5876}"/>
              </a:ext>
            </a:extLst>
          </p:cNvPr>
          <p:cNvSpPr>
            <a:spLocks noGrp="1"/>
          </p:cNvSpPr>
          <p:nvPr>
            <p:ph type="sldNum" sz="quarter" idx="12"/>
          </p:nvPr>
        </p:nvSpPr>
        <p:spPr>
          <a:xfrm>
            <a:off x="8610600" y="6356350"/>
            <a:ext cx="2743200" cy="365125"/>
          </a:xfrm>
          <a:prstGeom prst="rect">
            <a:avLst/>
          </a:prstGeom>
        </p:spPr>
        <p:txBody>
          <a:bodyPr/>
          <a:lstStyle/>
          <a:p>
            <a:fld id="{C447F6DB-933B-4C83-90BD-EFBBF975E737}" type="slidenum">
              <a:rPr lang="en-US" smtClean="0"/>
              <a:t>‹#›</a:t>
            </a:fld>
            <a:endParaRPr lang="en-US"/>
          </a:p>
        </p:txBody>
      </p:sp>
    </p:spTree>
    <p:extLst>
      <p:ext uri="{BB962C8B-B14F-4D97-AF65-F5344CB8AC3E}">
        <p14:creationId xmlns:p14="http://schemas.microsoft.com/office/powerpoint/2010/main" val="15481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28D89-FB1B-4398-9943-3DE6FEDD2E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B90909-FC15-412A-84DB-B1F8CE8E5A3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89046-3356-416D-8AC5-A04603232F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ADDA7A-6524-4123-BF65-9FDCC54BB08E}"/>
              </a:ext>
            </a:extLst>
          </p:cNvPr>
          <p:cNvSpPr>
            <a:spLocks noGrp="1"/>
          </p:cNvSpPr>
          <p:nvPr>
            <p:ph type="dt" sz="half" idx="10"/>
          </p:nvPr>
        </p:nvSpPr>
        <p:spPr>
          <a:xfrm>
            <a:off x="838200" y="6356350"/>
            <a:ext cx="2743200" cy="365125"/>
          </a:xfrm>
          <a:prstGeom prst="rect">
            <a:avLst/>
          </a:prstGeom>
        </p:spPr>
        <p:txBody>
          <a:bodyPr/>
          <a:lstStyle/>
          <a:p>
            <a:fld id="{25F37B4D-0213-4881-ADB4-A011EA8C5D84}" type="datetimeFigureOut">
              <a:rPr lang="en-US" smtClean="0"/>
              <a:t>8/11/2020</a:t>
            </a:fld>
            <a:endParaRPr lang="en-US"/>
          </a:p>
        </p:txBody>
      </p:sp>
      <p:sp>
        <p:nvSpPr>
          <p:cNvPr id="6" name="Footer Placeholder 5">
            <a:extLst>
              <a:ext uri="{FF2B5EF4-FFF2-40B4-BE49-F238E27FC236}">
                <a16:creationId xmlns:a16="http://schemas.microsoft.com/office/drawing/2014/main" id="{61472877-0CE4-42E9-A456-50EA805B8C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B027E4-FA3A-40A1-A8B5-BDB9B4303621}"/>
              </a:ext>
            </a:extLst>
          </p:cNvPr>
          <p:cNvSpPr>
            <a:spLocks noGrp="1"/>
          </p:cNvSpPr>
          <p:nvPr>
            <p:ph type="sldNum" sz="quarter" idx="12"/>
          </p:nvPr>
        </p:nvSpPr>
        <p:spPr>
          <a:xfrm>
            <a:off x="8610600" y="6356350"/>
            <a:ext cx="2743200" cy="365125"/>
          </a:xfrm>
          <a:prstGeom prst="rect">
            <a:avLst/>
          </a:prstGeom>
        </p:spPr>
        <p:txBody>
          <a:bodyPr/>
          <a:lstStyle/>
          <a:p>
            <a:fld id="{C447F6DB-933B-4C83-90BD-EFBBF975E737}" type="slidenum">
              <a:rPr lang="en-US" smtClean="0"/>
              <a:t>‹#›</a:t>
            </a:fld>
            <a:endParaRPr lang="en-US"/>
          </a:p>
        </p:txBody>
      </p:sp>
    </p:spTree>
    <p:extLst>
      <p:ext uri="{BB962C8B-B14F-4D97-AF65-F5344CB8AC3E}">
        <p14:creationId xmlns:p14="http://schemas.microsoft.com/office/powerpoint/2010/main" val="3077646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5CD14-28E6-4A01-93EF-7996BC58C0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CE7A903-9D90-4B6A-B95F-799E9DB316D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93412-305B-4718-A789-91D8A9188F6E}"/>
              </a:ext>
            </a:extLst>
          </p:cNvPr>
          <p:cNvSpPr>
            <a:spLocks noGrp="1"/>
          </p:cNvSpPr>
          <p:nvPr>
            <p:ph type="dt" sz="half" idx="10"/>
          </p:nvPr>
        </p:nvSpPr>
        <p:spPr>
          <a:xfrm>
            <a:off x="838200" y="6356350"/>
            <a:ext cx="2743200" cy="365125"/>
          </a:xfrm>
          <a:prstGeom prst="rect">
            <a:avLst/>
          </a:prstGeom>
        </p:spPr>
        <p:txBody>
          <a:bodyPr/>
          <a:lstStyle/>
          <a:p>
            <a:fld id="{99C5C79C-22B0-4FE4-BC1B-34E5E0B231E6}" type="datetimeFigureOut">
              <a:rPr lang="en-US" smtClean="0"/>
              <a:t>8/11/2020</a:t>
            </a:fld>
            <a:endParaRPr lang="en-US"/>
          </a:p>
        </p:txBody>
      </p:sp>
      <p:sp>
        <p:nvSpPr>
          <p:cNvPr id="5" name="Footer Placeholder 4">
            <a:extLst>
              <a:ext uri="{FF2B5EF4-FFF2-40B4-BE49-F238E27FC236}">
                <a16:creationId xmlns:a16="http://schemas.microsoft.com/office/drawing/2014/main" id="{98F0C5DB-129E-4A1A-B74B-3029E16CD4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DFD914-5D0B-463E-8714-B7EAA6E74741}"/>
              </a:ext>
            </a:extLst>
          </p:cNvPr>
          <p:cNvSpPr>
            <a:spLocks noGrp="1"/>
          </p:cNvSpPr>
          <p:nvPr>
            <p:ph type="sldNum" sz="quarter" idx="12"/>
          </p:nvPr>
        </p:nvSpPr>
        <p:spPr>
          <a:xfrm>
            <a:off x="8610600" y="6356350"/>
            <a:ext cx="2743200" cy="365125"/>
          </a:xfrm>
          <a:prstGeom prst="rect">
            <a:avLst/>
          </a:prstGeom>
        </p:spPr>
        <p:txBody>
          <a:bodyPr/>
          <a:lstStyle/>
          <a:p>
            <a:fld id="{573CA362-DAD3-4EEF-844E-DF990237CC3D}" type="slidenum">
              <a:rPr lang="en-US" smtClean="0"/>
              <a:t>‹#›</a:t>
            </a:fld>
            <a:endParaRPr lang="en-US"/>
          </a:p>
        </p:txBody>
      </p:sp>
    </p:spTree>
    <p:extLst>
      <p:ext uri="{BB962C8B-B14F-4D97-AF65-F5344CB8AC3E}">
        <p14:creationId xmlns:p14="http://schemas.microsoft.com/office/powerpoint/2010/main" val="296465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58E9-82AA-4027-9C80-2BFF06D1F4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2A6F31-911D-4290-B44F-4C5497C7654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64CE92-6702-4A73-969B-AFD7BB4F098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BEEEA8-6B74-4298-9931-699C6956D64C}"/>
              </a:ext>
            </a:extLst>
          </p:cNvPr>
          <p:cNvSpPr>
            <a:spLocks noGrp="1"/>
          </p:cNvSpPr>
          <p:nvPr>
            <p:ph type="dt" sz="half" idx="10"/>
          </p:nvPr>
        </p:nvSpPr>
        <p:spPr>
          <a:xfrm>
            <a:off x="838200" y="6356350"/>
            <a:ext cx="2743200" cy="365125"/>
          </a:xfrm>
          <a:prstGeom prst="rect">
            <a:avLst/>
          </a:prstGeom>
        </p:spPr>
        <p:txBody>
          <a:bodyPr/>
          <a:lstStyle/>
          <a:p>
            <a:fld id="{25F37B4D-0213-4881-ADB4-A011EA8C5D84}" type="datetimeFigureOut">
              <a:rPr lang="en-US" smtClean="0"/>
              <a:t>8/11/2020</a:t>
            </a:fld>
            <a:endParaRPr lang="en-US"/>
          </a:p>
        </p:txBody>
      </p:sp>
      <p:sp>
        <p:nvSpPr>
          <p:cNvPr id="6" name="Footer Placeholder 5">
            <a:extLst>
              <a:ext uri="{FF2B5EF4-FFF2-40B4-BE49-F238E27FC236}">
                <a16:creationId xmlns:a16="http://schemas.microsoft.com/office/drawing/2014/main" id="{25EE799B-A398-4A99-804D-C8D6C01DB6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A2670E-61AA-455D-8A3E-391B8059D3D1}"/>
              </a:ext>
            </a:extLst>
          </p:cNvPr>
          <p:cNvSpPr>
            <a:spLocks noGrp="1"/>
          </p:cNvSpPr>
          <p:nvPr>
            <p:ph type="sldNum" sz="quarter" idx="12"/>
          </p:nvPr>
        </p:nvSpPr>
        <p:spPr>
          <a:xfrm>
            <a:off x="8610600" y="6356350"/>
            <a:ext cx="2743200" cy="365125"/>
          </a:xfrm>
          <a:prstGeom prst="rect">
            <a:avLst/>
          </a:prstGeom>
        </p:spPr>
        <p:txBody>
          <a:bodyPr/>
          <a:lstStyle/>
          <a:p>
            <a:fld id="{C447F6DB-933B-4C83-90BD-EFBBF975E737}" type="slidenum">
              <a:rPr lang="en-US" smtClean="0"/>
              <a:t>‹#›</a:t>
            </a:fld>
            <a:endParaRPr lang="en-US"/>
          </a:p>
        </p:txBody>
      </p:sp>
    </p:spTree>
    <p:extLst>
      <p:ext uri="{BB962C8B-B14F-4D97-AF65-F5344CB8AC3E}">
        <p14:creationId xmlns:p14="http://schemas.microsoft.com/office/powerpoint/2010/main" val="264004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E651-499A-4675-9BD0-B8CB4DDEDA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45BDA8-42BB-4F95-AED4-D43D1D042E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EC94BB-DD60-4A31-91D3-21BEA6EE55A1}"/>
              </a:ext>
            </a:extLst>
          </p:cNvPr>
          <p:cNvSpPr>
            <a:spLocks noGrp="1"/>
          </p:cNvSpPr>
          <p:nvPr>
            <p:ph type="dt" sz="half" idx="10"/>
          </p:nvPr>
        </p:nvSpPr>
        <p:spPr>
          <a:xfrm>
            <a:off x="838200" y="6356350"/>
            <a:ext cx="2743200" cy="365125"/>
          </a:xfrm>
          <a:prstGeom prst="rect">
            <a:avLst/>
          </a:prstGeom>
        </p:spPr>
        <p:txBody>
          <a:bodyPr/>
          <a:lstStyle/>
          <a:p>
            <a:fld id="{25F37B4D-0213-4881-ADB4-A011EA8C5D84}" type="datetimeFigureOut">
              <a:rPr lang="en-US" smtClean="0"/>
              <a:t>8/11/2020</a:t>
            </a:fld>
            <a:endParaRPr lang="en-US"/>
          </a:p>
        </p:txBody>
      </p:sp>
      <p:sp>
        <p:nvSpPr>
          <p:cNvPr id="5" name="Footer Placeholder 4">
            <a:extLst>
              <a:ext uri="{FF2B5EF4-FFF2-40B4-BE49-F238E27FC236}">
                <a16:creationId xmlns:a16="http://schemas.microsoft.com/office/drawing/2014/main" id="{FBFA82D8-3577-4649-91F8-4698F7CFEA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F1333B-C494-4ABD-BD03-B5032E48038E}"/>
              </a:ext>
            </a:extLst>
          </p:cNvPr>
          <p:cNvSpPr>
            <a:spLocks noGrp="1"/>
          </p:cNvSpPr>
          <p:nvPr>
            <p:ph type="sldNum" sz="quarter" idx="12"/>
          </p:nvPr>
        </p:nvSpPr>
        <p:spPr>
          <a:xfrm>
            <a:off x="8610600" y="6356350"/>
            <a:ext cx="2743200" cy="365125"/>
          </a:xfrm>
          <a:prstGeom prst="rect">
            <a:avLst/>
          </a:prstGeom>
        </p:spPr>
        <p:txBody>
          <a:bodyPr/>
          <a:lstStyle/>
          <a:p>
            <a:fld id="{C447F6DB-933B-4C83-90BD-EFBBF975E737}" type="slidenum">
              <a:rPr lang="en-US" smtClean="0"/>
              <a:t>‹#›</a:t>
            </a:fld>
            <a:endParaRPr lang="en-US"/>
          </a:p>
        </p:txBody>
      </p:sp>
    </p:spTree>
    <p:extLst>
      <p:ext uri="{BB962C8B-B14F-4D97-AF65-F5344CB8AC3E}">
        <p14:creationId xmlns:p14="http://schemas.microsoft.com/office/powerpoint/2010/main" val="379680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23B79D-07D8-48C5-9B1E-ED3878EAAAB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F91C94-20AD-4409-AD9E-D9349718B91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9C2B91-091C-4FC5-8F9E-F328321FEEEC}"/>
              </a:ext>
            </a:extLst>
          </p:cNvPr>
          <p:cNvSpPr>
            <a:spLocks noGrp="1"/>
          </p:cNvSpPr>
          <p:nvPr>
            <p:ph type="dt" sz="half" idx="10"/>
          </p:nvPr>
        </p:nvSpPr>
        <p:spPr>
          <a:xfrm>
            <a:off x="838200" y="6356350"/>
            <a:ext cx="2743200" cy="365125"/>
          </a:xfrm>
          <a:prstGeom prst="rect">
            <a:avLst/>
          </a:prstGeom>
        </p:spPr>
        <p:txBody>
          <a:bodyPr/>
          <a:lstStyle/>
          <a:p>
            <a:fld id="{25F37B4D-0213-4881-ADB4-A011EA8C5D84}" type="datetimeFigureOut">
              <a:rPr lang="en-US" smtClean="0"/>
              <a:t>8/11/2020</a:t>
            </a:fld>
            <a:endParaRPr lang="en-US"/>
          </a:p>
        </p:txBody>
      </p:sp>
      <p:sp>
        <p:nvSpPr>
          <p:cNvPr id="5" name="Footer Placeholder 4">
            <a:extLst>
              <a:ext uri="{FF2B5EF4-FFF2-40B4-BE49-F238E27FC236}">
                <a16:creationId xmlns:a16="http://schemas.microsoft.com/office/drawing/2014/main" id="{55F5C4DC-46F2-44F9-A1FA-A215CB6E90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7F695B-2B99-4DD0-BA91-2B3F3743E989}"/>
              </a:ext>
            </a:extLst>
          </p:cNvPr>
          <p:cNvSpPr>
            <a:spLocks noGrp="1"/>
          </p:cNvSpPr>
          <p:nvPr>
            <p:ph type="sldNum" sz="quarter" idx="12"/>
          </p:nvPr>
        </p:nvSpPr>
        <p:spPr>
          <a:xfrm>
            <a:off x="8610600" y="6356350"/>
            <a:ext cx="2743200" cy="365125"/>
          </a:xfrm>
          <a:prstGeom prst="rect">
            <a:avLst/>
          </a:prstGeom>
        </p:spPr>
        <p:txBody>
          <a:bodyPr/>
          <a:lstStyle/>
          <a:p>
            <a:fld id="{C447F6DB-933B-4C83-90BD-EFBBF975E737}" type="slidenum">
              <a:rPr lang="en-US" smtClean="0"/>
              <a:t>‹#›</a:t>
            </a:fld>
            <a:endParaRPr lang="en-US"/>
          </a:p>
        </p:txBody>
      </p:sp>
    </p:spTree>
    <p:extLst>
      <p:ext uri="{BB962C8B-B14F-4D97-AF65-F5344CB8AC3E}">
        <p14:creationId xmlns:p14="http://schemas.microsoft.com/office/powerpoint/2010/main" val="4196449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2E73-F545-4C40-AE98-970A518041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30CB3E-DAE5-4396-A2BE-9EB27088728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41E2F1-6FDA-49AC-B805-316A8E254639}"/>
              </a:ext>
            </a:extLst>
          </p:cNvPr>
          <p:cNvSpPr>
            <a:spLocks noGrp="1"/>
          </p:cNvSpPr>
          <p:nvPr>
            <p:ph type="dt" sz="half" idx="10"/>
          </p:nvPr>
        </p:nvSpPr>
        <p:spPr>
          <a:xfrm>
            <a:off x="838200" y="6356350"/>
            <a:ext cx="2743200" cy="365125"/>
          </a:xfrm>
          <a:prstGeom prst="rect">
            <a:avLst/>
          </a:prstGeom>
        </p:spPr>
        <p:txBody>
          <a:bodyPr/>
          <a:lstStyle/>
          <a:p>
            <a:fld id="{99C5C79C-22B0-4FE4-BC1B-34E5E0B231E6}" type="datetimeFigureOut">
              <a:rPr lang="en-US" smtClean="0"/>
              <a:t>8/11/2020</a:t>
            </a:fld>
            <a:endParaRPr lang="en-US"/>
          </a:p>
        </p:txBody>
      </p:sp>
      <p:sp>
        <p:nvSpPr>
          <p:cNvPr id="5" name="Footer Placeholder 4">
            <a:extLst>
              <a:ext uri="{FF2B5EF4-FFF2-40B4-BE49-F238E27FC236}">
                <a16:creationId xmlns:a16="http://schemas.microsoft.com/office/drawing/2014/main" id="{254A1093-8342-41B5-8179-9416882FB8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300F75-6B48-45D4-BBBC-9A00E3389576}"/>
              </a:ext>
            </a:extLst>
          </p:cNvPr>
          <p:cNvSpPr>
            <a:spLocks noGrp="1"/>
          </p:cNvSpPr>
          <p:nvPr>
            <p:ph type="sldNum" sz="quarter" idx="12"/>
          </p:nvPr>
        </p:nvSpPr>
        <p:spPr>
          <a:xfrm>
            <a:off x="8610600" y="6356350"/>
            <a:ext cx="2743200" cy="365125"/>
          </a:xfrm>
          <a:prstGeom prst="rect">
            <a:avLst/>
          </a:prstGeom>
        </p:spPr>
        <p:txBody>
          <a:bodyPr/>
          <a:lstStyle/>
          <a:p>
            <a:fld id="{573CA362-DAD3-4EEF-844E-DF990237CC3D}" type="slidenum">
              <a:rPr lang="en-US" smtClean="0"/>
              <a:t>‹#›</a:t>
            </a:fld>
            <a:endParaRPr lang="en-US"/>
          </a:p>
        </p:txBody>
      </p:sp>
    </p:spTree>
    <p:extLst>
      <p:ext uri="{BB962C8B-B14F-4D97-AF65-F5344CB8AC3E}">
        <p14:creationId xmlns:p14="http://schemas.microsoft.com/office/powerpoint/2010/main" val="4125537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BAAD2-7C5B-4BDF-B476-B64B7499C0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60829-6D71-4D4E-A396-A0BE4976605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67D51C-8C04-49BC-A833-42B19FE7226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6B8E5B-CE0A-4816-8245-AFB6DAC975F0}"/>
              </a:ext>
            </a:extLst>
          </p:cNvPr>
          <p:cNvSpPr>
            <a:spLocks noGrp="1"/>
          </p:cNvSpPr>
          <p:nvPr>
            <p:ph type="dt" sz="half" idx="10"/>
          </p:nvPr>
        </p:nvSpPr>
        <p:spPr>
          <a:xfrm>
            <a:off x="838200" y="6356350"/>
            <a:ext cx="2743200" cy="365125"/>
          </a:xfrm>
          <a:prstGeom prst="rect">
            <a:avLst/>
          </a:prstGeom>
        </p:spPr>
        <p:txBody>
          <a:bodyPr/>
          <a:lstStyle/>
          <a:p>
            <a:fld id="{99C5C79C-22B0-4FE4-BC1B-34E5E0B231E6}" type="datetimeFigureOut">
              <a:rPr lang="en-US" smtClean="0"/>
              <a:t>8/11/2020</a:t>
            </a:fld>
            <a:endParaRPr lang="en-US"/>
          </a:p>
        </p:txBody>
      </p:sp>
      <p:sp>
        <p:nvSpPr>
          <p:cNvPr id="6" name="Footer Placeholder 5">
            <a:extLst>
              <a:ext uri="{FF2B5EF4-FFF2-40B4-BE49-F238E27FC236}">
                <a16:creationId xmlns:a16="http://schemas.microsoft.com/office/drawing/2014/main" id="{E4230183-98DA-4E34-93BF-B78A4297F3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352AEE-2A80-45DC-9176-CEDB19670BC8}"/>
              </a:ext>
            </a:extLst>
          </p:cNvPr>
          <p:cNvSpPr>
            <a:spLocks noGrp="1"/>
          </p:cNvSpPr>
          <p:nvPr>
            <p:ph type="sldNum" sz="quarter" idx="12"/>
          </p:nvPr>
        </p:nvSpPr>
        <p:spPr>
          <a:xfrm>
            <a:off x="8610600" y="6356350"/>
            <a:ext cx="2743200" cy="365125"/>
          </a:xfrm>
          <a:prstGeom prst="rect">
            <a:avLst/>
          </a:prstGeom>
        </p:spPr>
        <p:txBody>
          <a:bodyPr/>
          <a:lstStyle/>
          <a:p>
            <a:fld id="{573CA362-DAD3-4EEF-844E-DF990237CC3D}" type="slidenum">
              <a:rPr lang="en-US" smtClean="0"/>
              <a:t>‹#›</a:t>
            </a:fld>
            <a:endParaRPr lang="en-US"/>
          </a:p>
        </p:txBody>
      </p:sp>
    </p:spTree>
    <p:extLst>
      <p:ext uri="{BB962C8B-B14F-4D97-AF65-F5344CB8AC3E}">
        <p14:creationId xmlns:p14="http://schemas.microsoft.com/office/powerpoint/2010/main" val="4250185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E0638-947D-4EF8-8794-E10ABBD2B37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27CA5E-93A8-446D-896D-ECADC0799A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89E29A-01E6-46F3-89C4-051C2B5847B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410C15-13ED-4458-ACD4-F8742CA181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4B904D-7034-4F2B-B91D-31F90BC7F3F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837BE0-EF3E-4C8D-88FF-F58A45CE63F1}"/>
              </a:ext>
            </a:extLst>
          </p:cNvPr>
          <p:cNvSpPr>
            <a:spLocks noGrp="1"/>
          </p:cNvSpPr>
          <p:nvPr>
            <p:ph type="dt" sz="half" idx="10"/>
          </p:nvPr>
        </p:nvSpPr>
        <p:spPr>
          <a:xfrm>
            <a:off x="838200" y="6356350"/>
            <a:ext cx="2743200" cy="365125"/>
          </a:xfrm>
          <a:prstGeom prst="rect">
            <a:avLst/>
          </a:prstGeom>
        </p:spPr>
        <p:txBody>
          <a:bodyPr/>
          <a:lstStyle/>
          <a:p>
            <a:fld id="{99C5C79C-22B0-4FE4-BC1B-34E5E0B231E6}" type="datetimeFigureOut">
              <a:rPr lang="en-US" smtClean="0"/>
              <a:t>8/11/2020</a:t>
            </a:fld>
            <a:endParaRPr lang="en-US"/>
          </a:p>
        </p:txBody>
      </p:sp>
      <p:sp>
        <p:nvSpPr>
          <p:cNvPr id="8" name="Footer Placeholder 7">
            <a:extLst>
              <a:ext uri="{FF2B5EF4-FFF2-40B4-BE49-F238E27FC236}">
                <a16:creationId xmlns:a16="http://schemas.microsoft.com/office/drawing/2014/main" id="{8FFA7D6F-D805-4365-B32B-59E5E2BA39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1CA81E9-AB0D-465B-8583-A34D28B9DA03}"/>
              </a:ext>
            </a:extLst>
          </p:cNvPr>
          <p:cNvSpPr>
            <a:spLocks noGrp="1"/>
          </p:cNvSpPr>
          <p:nvPr>
            <p:ph type="sldNum" sz="quarter" idx="12"/>
          </p:nvPr>
        </p:nvSpPr>
        <p:spPr>
          <a:xfrm>
            <a:off x="8610600" y="6356350"/>
            <a:ext cx="2743200" cy="365125"/>
          </a:xfrm>
          <a:prstGeom prst="rect">
            <a:avLst/>
          </a:prstGeom>
        </p:spPr>
        <p:txBody>
          <a:bodyPr/>
          <a:lstStyle/>
          <a:p>
            <a:fld id="{573CA362-DAD3-4EEF-844E-DF990237CC3D}" type="slidenum">
              <a:rPr lang="en-US" smtClean="0"/>
              <a:t>‹#›</a:t>
            </a:fld>
            <a:endParaRPr lang="en-US"/>
          </a:p>
        </p:txBody>
      </p:sp>
    </p:spTree>
    <p:extLst>
      <p:ext uri="{BB962C8B-B14F-4D97-AF65-F5344CB8AC3E}">
        <p14:creationId xmlns:p14="http://schemas.microsoft.com/office/powerpoint/2010/main" val="2008422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24B16-9328-4CAD-82B6-D56B70C901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BABD950-97BC-4EF0-8565-B5116CE87311}"/>
              </a:ext>
            </a:extLst>
          </p:cNvPr>
          <p:cNvSpPr>
            <a:spLocks noGrp="1"/>
          </p:cNvSpPr>
          <p:nvPr>
            <p:ph type="dt" sz="half" idx="10"/>
          </p:nvPr>
        </p:nvSpPr>
        <p:spPr>
          <a:xfrm>
            <a:off x="838200" y="6356350"/>
            <a:ext cx="2743200" cy="365125"/>
          </a:xfrm>
          <a:prstGeom prst="rect">
            <a:avLst/>
          </a:prstGeom>
        </p:spPr>
        <p:txBody>
          <a:bodyPr/>
          <a:lstStyle/>
          <a:p>
            <a:fld id="{99C5C79C-22B0-4FE4-BC1B-34E5E0B231E6}" type="datetimeFigureOut">
              <a:rPr lang="en-US" smtClean="0"/>
              <a:t>8/11/2020</a:t>
            </a:fld>
            <a:endParaRPr lang="en-US"/>
          </a:p>
        </p:txBody>
      </p:sp>
      <p:sp>
        <p:nvSpPr>
          <p:cNvPr id="4" name="Footer Placeholder 3">
            <a:extLst>
              <a:ext uri="{FF2B5EF4-FFF2-40B4-BE49-F238E27FC236}">
                <a16:creationId xmlns:a16="http://schemas.microsoft.com/office/drawing/2014/main" id="{784B96B1-25C3-4813-BCE8-9A05734A22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AB2A0C-7664-4393-B497-38D8C95777C4}"/>
              </a:ext>
            </a:extLst>
          </p:cNvPr>
          <p:cNvSpPr>
            <a:spLocks noGrp="1"/>
          </p:cNvSpPr>
          <p:nvPr>
            <p:ph type="sldNum" sz="quarter" idx="12"/>
          </p:nvPr>
        </p:nvSpPr>
        <p:spPr>
          <a:xfrm>
            <a:off x="8610600" y="6356350"/>
            <a:ext cx="2743200" cy="365125"/>
          </a:xfrm>
          <a:prstGeom prst="rect">
            <a:avLst/>
          </a:prstGeom>
        </p:spPr>
        <p:txBody>
          <a:bodyPr/>
          <a:lstStyle/>
          <a:p>
            <a:fld id="{573CA362-DAD3-4EEF-844E-DF990237CC3D}" type="slidenum">
              <a:rPr lang="en-US" smtClean="0"/>
              <a:t>‹#›</a:t>
            </a:fld>
            <a:endParaRPr lang="en-US"/>
          </a:p>
        </p:txBody>
      </p:sp>
    </p:spTree>
    <p:extLst>
      <p:ext uri="{BB962C8B-B14F-4D97-AF65-F5344CB8AC3E}">
        <p14:creationId xmlns:p14="http://schemas.microsoft.com/office/powerpoint/2010/main" val="2075041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9CAEA9-C47B-4F03-BCF3-E630C82E7EA2}"/>
              </a:ext>
            </a:extLst>
          </p:cNvPr>
          <p:cNvSpPr>
            <a:spLocks noGrp="1"/>
          </p:cNvSpPr>
          <p:nvPr>
            <p:ph type="dt" sz="half" idx="10"/>
          </p:nvPr>
        </p:nvSpPr>
        <p:spPr>
          <a:xfrm>
            <a:off x="838200" y="6356350"/>
            <a:ext cx="2743200" cy="365125"/>
          </a:xfrm>
          <a:prstGeom prst="rect">
            <a:avLst/>
          </a:prstGeom>
        </p:spPr>
        <p:txBody>
          <a:bodyPr/>
          <a:lstStyle/>
          <a:p>
            <a:fld id="{99C5C79C-22B0-4FE4-BC1B-34E5E0B231E6}" type="datetimeFigureOut">
              <a:rPr lang="en-US" smtClean="0"/>
              <a:t>8/11/2020</a:t>
            </a:fld>
            <a:endParaRPr lang="en-US"/>
          </a:p>
        </p:txBody>
      </p:sp>
      <p:sp>
        <p:nvSpPr>
          <p:cNvPr id="3" name="Footer Placeholder 2">
            <a:extLst>
              <a:ext uri="{FF2B5EF4-FFF2-40B4-BE49-F238E27FC236}">
                <a16:creationId xmlns:a16="http://schemas.microsoft.com/office/drawing/2014/main" id="{3FDC2575-5AD6-4272-B9E5-22EBFDF44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52C0263-5BC9-427A-B5CA-413F525B3FE6}"/>
              </a:ext>
            </a:extLst>
          </p:cNvPr>
          <p:cNvSpPr>
            <a:spLocks noGrp="1"/>
          </p:cNvSpPr>
          <p:nvPr>
            <p:ph type="sldNum" sz="quarter" idx="12"/>
          </p:nvPr>
        </p:nvSpPr>
        <p:spPr>
          <a:xfrm>
            <a:off x="8610600" y="6356350"/>
            <a:ext cx="2743200" cy="365125"/>
          </a:xfrm>
          <a:prstGeom prst="rect">
            <a:avLst/>
          </a:prstGeom>
        </p:spPr>
        <p:txBody>
          <a:bodyPr/>
          <a:lstStyle/>
          <a:p>
            <a:fld id="{573CA362-DAD3-4EEF-844E-DF990237CC3D}" type="slidenum">
              <a:rPr lang="en-US" smtClean="0"/>
              <a:t>‹#›</a:t>
            </a:fld>
            <a:endParaRPr lang="en-US"/>
          </a:p>
        </p:txBody>
      </p:sp>
    </p:spTree>
    <p:extLst>
      <p:ext uri="{BB962C8B-B14F-4D97-AF65-F5344CB8AC3E}">
        <p14:creationId xmlns:p14="http://schemas.microsoft.com/office/powerpoint/2010/main" val="354211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69A26-0E9F-4F3F-ABB5-94EDF4700A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128C0F-9148-4015-BD59-077A09BF44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855D8E-7E12-4BB8-9CE7-1191D9457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047439-89C9-405E-A336-817F0FBB32CC}"/>
              </a:ext>
            </a:extLst>
          </p:cNvPr>
          <p:cNvSpPr>
            <a:spLocks noGrp="1"/>
          </p:cNvSpPr>
          <p:nvPr>
            <p:ph type="dt" sz="half" idx="10"/>
          </p:nvPr>
        </p:nvSpPr>
        <p:spPr>
          <a:xfrm>
            <a:off x="838200" y="6356350"/>
            <a:ext cx="2743200" cy="365125"/>
          </a:xfrm>
          <a:prstGeom prst="rect">
            <a:avLst/>
          </a:prstGeom>
        </p:spPr>
        <p:txBody>
          <a:bodyPr/>
          <a:lstStyle/>
          <a:p>
            <a:fld id="{99C5C79C-22B0-4FE4-BC1B-34E5E0B231E6}" type="datetimeFigureOut">
              <a:rPr lang="en-US" smtClean="0"/>
              <a:t>8/11/2020</a:t>
            </a:fld>
            <a:endParaRPr lang="en-US"/>
          </a:p>
        </p:txBody>
      </p:sp>
      <p:sp>
        <p:nvSpPr>
          <p:cNvPr id="6" name="Footer Placeholder 5">
            <a:extLst>
              <a:ext uri="{FF2B5EF4-FFF2-40B4-BE49-F238E27FC236}">
                <a16:creationId xmlns:a16="http://schemas.microsoft.com/office/drawing/2014/main" id="{B7924B52-BD50-4EEF-A7D1-824271B7E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F8F2D6-2439-4324-A2E9-E7EE96568BE6}"/>
              </a:ext>
            </a:extLst>
          </p:cNvPr>
          <p:cNvSpPr>
            <a:spLocks noGrp="1"/>
          </p:cNvSpPr>
          <p:nvPr>
            <p:ph type="sldNum" sz="quarter" idx="12"/>
          </p:nvPr>
        </p:nvSpPr>
        <p:spPr>
          <a:xfrm>
            <a:off x="8610600" y="6356350"/>
            <a:ext cx="2743200" cy="365125"/>
          </a:xfrm>
          <a:prstGeom prst="rect">
            <a:avLst/>
          </a:prstGeom>
        </p:spPr>
        <p:txBody>
          <a:bodyPr/>
          <a:lstStyle/>
          <a:p>
            <a:fld id="{573CA362-DAD3-4EEF-844E-DF990237CC3D}" type="slidenum">
              <a:rPr lang="en-US" smtClean="0"/>
              <a:t>‹#›</a:t>
            </a:fld>
            <a:endParaRPr lang="en-US"/>
          </a:p>
        </p:txBody>
      </p:sp>
    </p:spTree>
    <p:extLst>
      <p:ext uri="{BB962C8B-B14F-4D97-AF65-F5344CB8AC3E}">
        <p14:creationId xmlns:p14="http://schemas.microsoft.com/office/powerpoint/2010/main" val="2904938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F9444-BF5A-43EC-B88B-7621A8A88D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0DD1B0-1DAD-4091-AA1B-C2A869481A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8547BD-086A-485F-ABC4-30FAF02EA9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A40C4C-4AB2-444F-9B21-7549A0193E0F}"/>
              </a:ext>
            </a:extLst>
          </p:cNvPr>
          <p:cNvSpPr>
            <a:spLocks noGrp="1"/>
          </p:cNvSpPr>
          <p:nvPr>
            <p:ph type="dt" sz="half" idx="10"/>
          </p:nvPr>
        </p:nvSpPr>
        <p:spPr>
          <a:xfrm>
            <a:off x="838200" y="6356350"/>
            <a:ext cx="2743200" cy="365125"/>
          </a:xfrm>
          <a:prstGeom prst="rect">
            <a:avLst/>
          </a:prstGeom>
        </p:spPr>
        <p:txBody>
          <a:bodyPr/>
          <a:lstStyle/>
          <a:p>
            <a:fld id="{99C5C79C-22B0-4FE4-BC1B-34E5E0B231E6}" type="datetimeFigureOut">
              <a:rPr lang="en-US" smtClean="0"/>
              <a:t>8/11/2020</a:t>
            </a:fld>
            <a:endParaRPr lang="en-US"/>
          </a:p>
        </p:txBody>
      </p:sp>
      <p:sp>
        <p:nvSpPr>
          <p:cNvPr id="6" name="Footer Placeholder 5">
            <a:extLst>
              <a:ext uri="{FF2B5EF4-FFF2-40B4-BE49-F238E27FC236}">
                <a16:creationId xmlns:a16="http://schemas.microsoft.com/office/drawing/2014/main" id="{69460329-154D-4513-A4E0-BF37C00E89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9884AB-96E1-4D79-B549-3FE526DDE67B}"/>
              </a:ext>
            </a:extLst>
          </p:cNvPr>
          <p:cNvSpPr>
            <a:spLocks noGrp="1"/>
          </p:cNvSpPr>
          <p:nvPr>
            <p:ph type="sldNum" sz="quarter" idx="12"/>
          </p:nvPr>
        </p:nvSpPr>
        <p:spPr>
          <a:xfrm>
            <a:off x="8610600" y="6356350"/>
            <a:ext cx="2743200" cy="365125"/>
          </a:xfrm>
          <a:prstGeom prst="rect">
            <a:avLst/>
          </a:prstGeom>
        </p:spPr>
        <p:txBody>
          <a:bodyPr/>
          <a:lstStyle/>
          <a:p>
            <a:fld id="{573CA362-DAD3-4EEF-844E-DF990237CC3D}" type="slidenum">
              <a:rPr lang="en-US" smtClean="0"/>
              <a:t>‹#›</a:t>
            </a:fld>
            <a:endParaRPr lang="en-US"/>
          </a:p>
        </p:txBody>
      </p:sp>
    </p:spTree>
    <p:extLst>
      <p:ext uri="{BB962C8B-B14F-4D97-AF65-F5344CB8AC3E}">
        <p14:creationId xmlns:p14="http://schemas.microsoft.com/office/powerpoint/2010/main" val="1282783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F779A78-F953-4237-8ADF-52968F6F10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Placeholder 1">
            <a:extLst>
              <a:ext uri="{FF2B5EF4-FFF2-40B4-BE49-F238E27FC236}">
                <a16:creationId xmlns:a16="http://schemas.microsoft.com/office/drawing/2014/main" id="{2C77209C-5A43-4B05-B9B2-9DB457298F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7" name="Text Placeholder 2">
            <a:extLst>
              <a:ext uri="{FF2B5EF4-FFF2-40B4-BE49-F238E27FC236}">
                <a16:creationId xmlns:a16="http://schemas.microsoft.com/office/drawing/2014/main" id="{854424A9-FB33-4499-9680-977A2B0625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3">
            <a:extLst>
              <a:ext uri="{FF2B5EF4-FFF2-40B4-BE49-F238E27FC236}">
                <a16:creationId xmlns:a16="http://schemas.microsoft.com/office/drawing/2014/main" id="{71A14AD4-803B-4F1F-B802-692DABD283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C5C79C-22B0-4FE4-BC1B-34E5E0B231E6}" type="datetimeFigureOut">
              <a:rPr lang="en-US" smtClean="0"/>
              <a:t>8/11/2020</a:t>
            </a:fld>
            <a:endParaRPr lang="en-US"/>
          </a:p>
        </p:txBody>
      </p:sp>
      <p:sp>
        <p:nvSpPr>
          <p:cNvPr id="19" name="Footer Placeholder 4">
            <a:extLst>
              <a:ext uri="{FF2B5EF4-FFF2-40B4-BE49-F238E27FC236}">
                <a16:creationId xmlns:a16="http://schemas.microsoft.com/office/drawing/2014/main" id="{88CE3574-4595-40EF-8342-92CAAC811F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0" name="Slide Number Placeholder 5">
            <a:extLst>
              <a:ext uri="{FF2B5EF4-FFF2-40B4-BE49-F238E27FC236}">
                <a16:creationId xmlns:a16="http://schemas.microsoft.com/office/drawing/2014/main" id="{FE8D6BEE-57DE-4B55-9D86-D1127C027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CA362-DAD3-4EEF-844E-DF990237CC3D}" type="slidenum">
              <a:rPr lang="en-US" smtClean="0"/>
              <a:t>‹#›</a:t>
            </a:fld>
            <a:endParaRPr lang="en-US"/>
          </a:p>
        </p:txBody>
      </p:sp>
    </p:spTree>
    <p:extLst>
      <p:ext uri="{BB962C8B-B14F-4D97-AF65-F5344CB8AC3E}">
        <p14:creationId xmlns:p14="http://schemas.microsoft.com/office/powerpoint/2010/main" val="2988250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F58A29-1A21-4F3A-B454-F780AD43E10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a:extLst>
              <a:ext uri="{FF2B5EF4-FFF2-40B4-BE49-F238E27FC236}">
                <a16:creationId xmlns:a16="http://schemas.microsoft.com/office/drawing/2014/main" id="{B59135BB-FCAE-45B0-B936-63D40F99AE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 name="Text Placeholder 2">
            <a:extLst>
              <a:ext uri="{FF2B5EF4-FFF2-40B4-BE49-F238E27FC236}">
                <a16:creationId xmlns:a16="http://schemas.microsoft.com/office/drawing/2014/main" id="{7C263977-9722-46F8-9DA5-29B540D4CD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25394C49-DCC8-474B-934A-EF88802FBC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37B4D-0213-4881-ADB4-A011EA8C5D84}" type="datetimeFigureOut">
              <a:rPr lang="en-US" smtClean="0"/>
              <a:t>8/11/2020</a:t>
            </a:fld>
            <a:endParaRPr lang="en-US"/>
          </a:p>
        </p:txBody>
      </p:sp>
      <p:sp>
        <p:nvSpPr>
          <p:cNvPr id="12" name="Footer Placeholder 4">
            <a:extLst>
              <a:ext uri="{FF2B5EF4-FFF2-40B4-BE49-F238E27FC236}">
                <a16:creationId xmlns:a16="http://schemas.microsoft.com/office/drawing/2014/main" id="{73B54883-95D4-41D8-98FA-05397101EF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3" name="Slide Number Placeholder 5">
            <a:extLst>
              <a:ext uri="{FF2B5EF4-FFF2-40B4-BE49-F238E27FC236}">
                <a16:creationId xmlns:a16="http://schemas.microsoft.com/office/drawing/2014/main" id="{F3DB9DAC-6475-42BB-8332-ADA6AC6509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47F6DB-933B-4C83-90BD-EFBBF975E737}" type="slidenum">
              <a:rPr lang="en-US" smtClean="0"/>
              <a:t>‹#›</a:t>
            </a:fld>
            <a:endParaRPr lang="en-US"/>
          </a:p>
        </p:txBody>
      </p:sp>
    </p:spTree>
    <p:extLst>
      <p:ext uri="{BB962C8B-B14F-4D97-AF65-F5344CB8AC3E}">
        <p14:creationId xmlns:p14="http://schemas.microsoft.com/office/powerpoint/2010/main" val="1138180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clearinghouse.starnetlibraries.org/astronomy-and-space/89-crater-creations.html"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lpi.usra.edu/education/explore/MarsMatch.pptx" TargetMode="External"/><Relationship Id="rId2" Type="http://schemas.openxmlformats.org/officeDocument/2006/relationships/hyperlink" Target="http://clearinghouse.starnetlibraries.org/astronomy-and-space/54-mars-match-game.html" TargetMode="Externa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https://www.lpi.usra.edu/education/explore/planetary-defense/space_rocks/SpaceRocksQuestions-All.pptx" TargetMode="External"/><Relationship Id="rId2" Type="http://schemas.openxmlformats.org/officeDocument/2006/relationships/hyperlink" Target="https://www.lpi.usra.edu/education/explore/planetary-defense/space_rocks/" TargetMode="Externa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lpi.usra.edu/education/explore/LifeOnMars/activities/searchingForLife/" TargetMode="External"/><Relationship Id="rId2" Type="http://schemas.openxmlformats.org/officeDocument/2006/relationships/slideLayout" Target="../slideLayouts/slideLayout1.xml"/><Relationship Id="rId1" Type="http://schemas.openxmlformats.org/officeDocument/2006/relationships/video" Target="https://www.youtube.com/embed/19MsbyQgPT8?feature=oembed" TargetMode="External"/><Relationship Id="rId6" Type="http://schemas.openxmlformats.org/officeDocument/2006/relationships/image" Target="../media/image21.jpeg"/><Relationship Id="rId5" Type="http://schemas.openxmlformats.org/officeDocument/2006/relationships/hyperlink" Target="https://www.youtube.com/watch?v=19MsbyQgPT8" TargetMode="Externa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https://sangregorio5aguilardecampoo.blogspot.com/2014/01/solar-system-unit-7-science-y6.html" TargetMode="External"/><Relationship Id="rId7" Type="http://schemas.openxmlformats.org/officeDocument/2006/relationships/image" Target="../media/image5.png"/><Relationship Id="rId12" Type="http://schemas.openxmlformats.org/officeDocument/2006/relationships/hyperlink" Target="http://jackbrummet.blogspot.com/2010/06/alien-lore-no-our-methane-breathing.html"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s://en.wikipedia.org/wiki/Lunar_observation" TargetMode="External"/><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hyperlink" Target="http://www.themindfulword.org/2013/land-person-mar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www.lpi.usra.edu/education/explore/LifeOnMars/activities/searchingForLife/" TargetMode="External"/><Relationship Id="rId3" Type="http://schemas.openxmlformats.org/officeDocument/2006/relationships/hyperlink" Target="http://clearinghouse.starnetlibraries.org/astronomy-and-space/89-crater-creations.html" TargetMode="External"/><Relationship Id="rId7" Type="http://schemas.openxmlformats.org/officeDocument/2006/relationships/hyperlink" Target="https://www.lpi.usra.edu/education/explore/planetary-defense/space_rocks/SpaceRocksQuestions-All.pptx" TargetMode="External"/><Relationship Id="rId2" Type="http://schemas.openxmlformats.org/officeDocument/2006/relationships/hyperlink" Target="http://clearinghouse.starnetlibraries.org/astronomy-and-space/63-cook-up-a-comet.html" TargetMode="External"/><Relationship Id="rId1" Type="http://schemas.openxmlformats.org/officeDocument/2006/relationships/slideLayout" Target="../slideLayouts/slideLayout1.xml"/><Relationship Id="rId6" Type="http://schemas.openxmlformats.org/officeDocument/2006/relationships/hyperlink" Target="https://www.lpi.usra.edu/education/explore/planetary-defense/space_rocks/" TargetMode="External"/><Relationship Id="rId5" Type="http://schemas.openxmlformats.org/officeDocument/2006/relationships/hyperlink" Target="https://www.lpi.usra.edu/education/explore/MarsMatch.pptx" TargetMode="External"/><Relationship Id="rId10" Type="http://schemas.openxmlformats.org/officeDocument/2006/relationships/image" Target="../media/image14.jpg"/><Relationship Id="rId4" Type="http://schemas.openxmlformats.org/officeDocument/2006/relationships/hyperlink" Target="http://clearinghouse.starnetlibraries.org/astronomy-and-space/54-mars-match-game.html" TargetMode="External"/><Relationship Id="rId9"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hyperlink" Target="http://clearinghouse.starnetlibraries.org/astronomy-and-space/63-cook-up-a-comet.html" TargetMode="External"/><Relationship Id="rId2" Type="http://schemas.openxmlformats.org/officeDocument/2006/relationships/slideLayout" Target="../slideLayouts/slideLayout1.xml"/><Relationship Id="rId1" Type="http://schemas.openxmlformats.org/officeDocument/2006/relationships/video" Target="https://www.youtube.com/embed/videoseries?list=PLvQkYyArNCy1U2R2fn1ugXaJ0EnqX4FaN" TargetMode="External"/><Relationship Id="rId6" Type="http://schemas.openxmlformats.org/officeDocument/2006/relationships/image" Target="../media/image15.jpeg"/><Relationship Id="rId5" Type="http://schemas.openxmlformats.org/officeDocument/2006/relationships/hyperlink" Target="https://www.youtube.com/watch?v=ZWWEizujOQA&amp;list=PLvQkYyArNCy1U2R2fn1ugXaJ0EnqX4FaN&amp;index=8&amp;t=3s" TargetMode="Externa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367E8F-3F3B-4A6B-BB4A-20B2EB28D0C6}"/>
              </a:ext>
            </a:extLst>
          </p:cNvPr>
          <p:cNvSpPr txBox="1"/>
          <p:nvPr/>
        </p:nvSpPr>
        <p:spPr>
          <a:xfrm>
            <a:off x="2662948" y="1141964"/>
            <a:ext cx="6866101" cy="861774"/>
          </a:xfrm>
          <a:prstGeom prst="rect">
            <a:avLst/>
          </a:prstGeom>
          <a:noFill/>
        </p:spPr>
        <p:txBody>
          <a:bodyPr wrap="square" rtlCol="0">
            <a:spAutoFit/>
          </a:bodyPr>
          <a:lstStyle/>
          <a:p>
            <a:pPr algn="ctr">
              <a:spcBef>
                <a:spcPts val="600"/>
              </a:spcBef>
            </a:pPr>
            <a:r>
              <a:rPr lang="en-US" sz="3200" b="1" dirty="0"/>
              <a:t>Virtual Programs with NASA Scientists</a:t>
            </a:r>
          </a:p>
          <a:p>
            <a:pPr algn="ctr"/>
            <a:endParaRPr lang="en-US" dirty="0"/>
          </a:p>
        </p:txBody>
      </p:sp>
      <p:sp>
        <p:nvSpPr>
          <p:cNvPr id="11" name="TextBox 10">
            <a:extLst>
              <a:ext uri="{FF2B5EF4-FFF2-40B4-BE49-F238E27FC236}">
                <a16:creationId xmlns:a16="http://schemas.microsoft.com/office/drawing/2014/main" id="{B4689A77-1731-41E4-B018-9A1F6C0922FD}"/>
              </a:ext>
            </a:extLst>
          </p:cNvPr>
          <p:cNvSpPr txBox="1"/>
          <p:nvPr/>
        </p:nvSpPr>
        <p:spPr>
          <a:xfrm>
            <a:off x="1143001" y="1841462"/>
            <a:ext cx="9182132" cy="1754326"/>
          </a:xfrm>
          <a:prstGeom prst="rect">
            <a:avLst/>
          </a:prstGeom>
          <a:noFill/>
        </p:spPr>
        <p:txBody>
          <a:bodyPr wrap="square" rtlCol="0">
            <a:spAutoFit/>
          </a:bodyPr>
          <a:lstStyle/>
          <a:p>
            <a:pPr algn="ctr"/>
            <a:r>
              <a:rPr lang="en-US" i="1" dirty="0">
                <a:solidFill>
                  <a:srgbClr val="0000CC"/>
                </a:solidFill>
                <a:latin typeface="Arial" panose="020B0604020202020204" pitchFamily="34" charset="0"/>
                <a:cs typeface="Arial" panose="020B0604020202020204" pitchFamily="34" charset="0"/>
              </a:rPr>
              <a:t>Virtual Programs with NASA Scientists</a:t>
            </a:r>
            <a:r>
              <a:rPr lang="en-US" dirty="0">
                <a:solidFill>
                  <a:srgbClr val="0000CC"/>
                </a:solidFill>
                <a:latin typeface="Arial" panose="020B0604020202020204" pitchFamily="34" charset="0"/>
                <a:cs typeface="Arial" panose="020B0604020202020204" pitchFamily="34" charset="0"/>
              </a:rPr>
              <a:t> are being offered through NASA@ My Library for the program’s Partner Libraries. </a:t>
            </a:r>
          </a:p>
          <a:p>
            <a:pPr algn="ctr"/>
            <a:endParaRPr lang="en-US" dirty="0">
              <a:solidFill>
                <a:srgbClr val="0000CC"/>
              </a:solidFill>
              <a:latin typeface="Arial" panose="020B0604020202020204" pitchFamily="34" charset="0"/>
              <a:cs typeface="Arial" panose="020B0604020202020204" pitchFamily="34" charset="0"/>
            </a:endParaRPr>
          </a:p>
          <a:p>
            <a:pPr algn="ctr"/>
            <a:r>
              <a:rPr lang="en-US" dirty="0">
                <a:solidFill>
                  <a:srgbClr val="0000CC"/>
                </a:solidFill>
                <a:latin typeface="Arial" panose="020B0604020202020204" pitchFamily="34" charset="0"/>
                <a:cs typeface="Arial" panose="020B0604020202020204" pitchFamily="34" charset="0"/>
              </a:rPr>
              <a:t>The programs are designed to create memorable experiences, by providing opportunities for patrons to “meet” and engage in meaningful two-way discussions with scientists.</a:t>
            </a:r>
          </a:p>
          <a:p>
            <a:pPr algn="ctr"/>
            <a:r>
              <a:rPr lang="en-US" dirty="0">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6B6DE87B-D79A-4251-8AAD-F6EE7A09DDD7}"/>
              </a:ext>
            </a:extLst>
          </p:cNvPr>
          <p:cNvSpPr/>
          <p:nvPr/>
        </p:nvSpPr>
        <p:spPr>
          <a:xfrm>
            <a:off x="385593" y="5054316"/>
            <a:ext cx="6096000" cy="1323439"/>
          </a:xfrm>
          <a:prstGeom prst="rect">
            <a:avLst/>
          </a:prstGeom>
        </p:spPr>
        <p:txBody>
          <a:bodyPr>
            <a:spAutoFit/>
          </a:bodyPr>
          <a:lstStyle/>
          <a:p>
            <a:r>
              <a:rPr lang="en-US" sz="1600" b="1" i="1" dirty="0">
                <a:latin typeface="Arial" panose="020B0604020202020204" pitchFamily="34" charset="0"/>
                <a:cs typeface="Arial" panose="020B0604020202020204" pitchFamily="34" charset="0"/>
              </a:rPr>
              <a:t>NASA@ My Library</a:t>
            </a:r>
            <a:r>
              <a:rPr lang="en-US" sz="1600" b="1"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NASA, public libraries, and state library agencies work together to increase and enhance STEM learning opportunities for millions of library patrons across the US, including geographic areas and populations that are currently underserved in STEM education.</a:t>
            </a:r>
          </a:p>
        </p:txBody>
      </p:sp>
      <p:sp>
        <p:nvSpPr>
          <p:cNvPr id="3" name="TextBox 2">
            <a:extLst>
              <a:ext uri="{FF2B5EF4-FFF2-40B4-BE49-F238E27FC236}">
                <a16:creationId xmlns:a16="http://schemas.microsoft.com/office/drawing/2014/main" id="{A30263F8-5DD5-48FA-A8A2-8915F4B84F00}"/>
              </a:ext>
            </a:extLst>
          </p:cNvPr>
          <p:cNvSpPr txBox="1"/>
          <p:nvPr/>
        </p:nvSpPr>
        <p:spPr>
          <a:xfrm>
            <a:off x="6954033" y="4295286"/>
            <a:ext cx="4260205" cy="369332"/>
          </a:xfrm>
          <a:prstGeom prst="rect">
            <a:avLst/>
          </a:prstGeom>
          <a:noFill/>
        </p:spPr>
        <p:txBody>
          <a:bodyPr wrap="none" rtlCol="0">
            <a:spAutoFit/>
          </a:bodyPr>
          <a:lstStyle/>
          <a:p>
            <a:r>
              <a:rPr lang="en-US" i="1" dirty="0"/>
              <a:t>We would like to record this; any concerns?</a:t>
            </a:r>
          </a:p>
        </p:txBody>
      </p:sp>
    </p:spTree>
    <p:extLst>
      <p:ext uri="{BB962C8B-B14F-4D97-AF65-F5344CB8AC3E}">
        <p14:creationId xmlns:p14="http://schemas.microsoft.com/office/powerpoint/2010/main" val="2418762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367E8F-3F3B-4A6B-BB4A-20B2EB28D0C6}"/>
              </a:ext>
            </a:extLst>
          </p:cNvPr>
          <p:cNvSpPr txBox="1"/>
          <p:nvPr/>
        </p:nvSpPr>
        <p:spPr>
          <a:xfrm>
            <a:off x="3212416" y="1122363"/>
            <a:ext cx="6866101" cy="861774"/>
          </a:xfrm>
          <a:prstGeom prst="rect">
            <a:avLst/>
          </a:prstGeom>
          <a:noFill/>
        </p:spPr>
        <p:txBody>
          <a:bodyPr wrap="square" rtlCol="0">
            <a:spAutoFit/>
          </a:bodyPr>
          <a:lstStyle/>
          <a:p>
            <a:pPr algn="ctr">
              <a:spcBef>
                <a:spcPts val="600"/>
              </a:spcBef>
            </a:pPr>
            <a:r>
              <a:rPr lang="en-US" sz="3200" b="1" dirty="0"/>
              <a:t>Activities</a:t>
            </a:r>
          </a:p>
          <a:p>
            <a:pPr algn="ctr"/>
            <a:endParaRPr lang="en-US" dirty="0"/>
          </a:p>
        </p:txBody>
      </p:sp>
      <p:sp>
        <p:nvSpPr>
          <p:cNvPr id="12" name="TextBox 11">
            <a:extLst>
              <a:ext uri="{FF2B5EF4-FFF2-40B4-BE49-F238E27FC236}">
                <a16:creationId xmlns:a16="http://schemas.microsoft.com/office/drawing/2014/main" id="{E0728123-F910-4C79-85B6-2E0213B9062B}"/>
              </a:ext>
            </a:extLst>
          </p:cNvPr>
          <p:cNvSpPr txBox="1"/>
          <p:nvPr/>
        </p:nvSpPr>
        <p:spPr>
          <a:xfrm>
            <a:off x="672352" y="1827336"/>
            <a:ext cx="7789755" cy="3139321"/>
          </a:xfrm>
          <a:prstGeom prst="rect">
            <a:avLst/>
          </a:prstGeom>
          <a:noFill/>
        </p:spPr>
        <p:txBody>
          <a:bodyPr wrap="square" rtlCol="0">
            <a:spAutoFit/>
          </a:bodyPr>
          <a:lstStyle/>
          <a:p>
            <a:pPr>
              <a:spcBef>
                <a:spcPts val="1200"/>
              </a:spcBef>
            </a:pPr>
            <a:r>
              <a:rPr lang="en-US" sz="1600" b="1" dirty="0">
                <a:latin typeface="Arial" panose="020B0604020202020204" pitchFamily="34" charset="0"/>
                <a:cs typeface="Arial" panose="020B0604020202020204" pitchFamily="34" charset="0"/>
              </a:rPr>
              <a:t>From the Moon and Back Again Demonstration</a:t>
            </a:r>
          </a:p>
          <a:p>
            <a:pPr>
              <a:spcBef>
                <a:spcPts val="1200"/>
              </a:spcBef>
            </a:pPr>
            <a:r>
              <a:rPr lang="en-US" sz="1600" dirty="0">
                <a:latin typeface="Arial" panose="020B0604020202020204" pitchFamily="34" charset="0"/>
                <a:cs typeface="Arial" panose="020B0604020202020204" pitchFamily="34" charset="0"/>
              </a:rPr>
              <a:t>Model impact craters, using directions from </a:t>
            </a:r>
            <a:r>
              <a:rPr lang="en-US" sz="1600" i="1" u="sng" dirty="0">
                <a:latin typeface="Arial" panose="020B0604020202020204" pitchFamily="34" charset="0"/>
                <a:cs typeface="Arial" panose="020B0604020202020204" pitchFamily="34" charset="0"/>
                <a:hlinkClick r:id="rId2"/>
              </a:rPr>
              <a:t>Crater Creations</a:t>
            </a:r>
            <a:r>
              <a:rPr lang="en-US" sz="1600" i="1" dirty="0">
                <a:latin typeface="Arial" panose="020B0604020202020204" pitchFamily="34" charset="0"/>
                <a:cs typeface="Arial" panose="020B0604020202020204" pitchFamily="34" charset="0"/>
              </a:rPr>
              <a:t>. </a:t>
            </a:r>
          </a:p>
          <a:p>
            <a:pPr>
              <a:spcBef>
                <a:spcPts val="1200"/>
              </a:spcBef>
            </a:pPr>
            <a:r>
              <a:rPr lang="en-US" sz="1600" dirty="0">
                <a:latin typeface="Arial" panose="020B0604020202020204" pitchFamily="34" charset="0"/>
                <a:cs typeface="Arial" panose="020B0604020202020204" pitchFamily="34" charset="0"/>
              </a:rPr>
              <a:t>Requires sand, flour, cocoa, a large box, and small rocks or marbles.</a:t>
            </a:r>
          </a:p>
          <a:p>
            <a:pPr>
              <a:spcBef>
                <a:spcPts val="1200"/>
              </a:spcBef>
            </a:pPr>
            <a:r>
              <a:rPr lang="en-US" sz="1600" dirty="0">
                <a:latin typeface="Arial" panose="020B0604020202020204" pitchFamily="34" charset="0"/>
                <a:cs typeface="Arial" panose="020B0604020202020204" pitchFamily="34" charset="0"/>
              </a:rPr>
              <a:t>Options:</a:t>
            </a:r>
          </a:p>
          <a:p>
            <a:pPr marL="285750" indent="-285750">
              <a:spcBef>
                <a:spcPts val="1200"/>
              </a:spcBef>
              <a:buFont typeface="Arial" panose="020B0604020202020204" pitchFamily="34" charset="0"/>
              <a:buChar char="•"/>
            </a:pPr>
            <a:r>
              <a:rPr lang="en-US" sz="1600" dirty="0">
                <a:latin typeface="Arial" panose="020B0604020202020204" pitchFamily="34" charset="0"/>
                <a:cs typeface="Arial" panose="020B0604020202020204" pitchFamily="34" charset="0"/>
              </a:rPr>
              <a:t>Possible substitutions?</a:t>
            </a:r>
          </a:p>
          <a:p>
            <a:pPr marL="285750" indent="-285750">
              <a:spcBef>
                <a:spcPts val="1200"/>
              </a:spcBef>
              <a:buFont typeface="Arial" panose="020B0604020202020204" pitchFamily="34" charset="0"/>
              <a:buChar char="•"/>
            </a:pPr>
            <a:r>
              <a:rPr lang="en-US" sz="1600" dirty="0">
                <a:latin typeface="Arial" panose="020B0604020202020204" pitchFamily="34" charset="0"/>
                <a:cs typeface="Arial" panose="020B0604020202020204" pitchFamily="34" charset="0"/>
              </a:rPr>
              <a:t>Use UV camera and laundry detergent?</a:t>
            </a:r>
          </a:p>
          <a:p>
            <a:pPr marL="285750" indent="-285750">
              <a:spcBef>
                <a:spcPts val="1200"/>
              </a:spcBef>
              <a:buFont typeface="Arial" panose="020B0604020202020204" pitchFamily="34" charset="0"/>
              <a:buChar char="•"/>
            </a:pPr>
            <a:r>
              <a:rPr lang="en-US" sz="1600" dirty="0">
                <a:latin typeface="Arial" panose="020B0604020202020204" pitchFamily="34" charset="0"/>
                <a:cs typeface="Arial" panose="020B0604020202020204" pitchFamily="34" charset="0"/>
              </a:rPr>
              <a:t>Make slow-motion video?</a:t>
            </a:r>
          </a:p>
          <a:p>
            <a:pPr>
              <a:spcBef>
                <a:spcPts val="1200"/>
              </a:spcBef>
            </a:pPr>
            <a:endParaRPr lang="en-US" sz="1600" dirty="0">
              <a:latin typeface="Arial" panose="020B0604020202020204" pitchFamily="34" charset="0"/>
              <a:cs typeface="Arial" panose="020B0604020202020204" pitchFamily="34" charset="0"/>
            </a:endParaRPr>
          </a:p>
        </p:txBody>
      </p:sp>
      <p:pic>
        <p:nvPicPr>
          <p:cNvPr id="2050" name="Picture 2" descr="K-12 Resources">
            <a:extLst>
              <a:ext uri="{FF2B5EF4-FFF2-40B4-BE49-F238E27FC236}">
                <a16:creationId xmlns:a16="http://schemas.microsoft.com/office/drawing/2014/main" id="{E52D5F59-74AD-4D9A-9C62-1F041A026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274" y="1984137"/>
            <a:ext cx="4127475" cy="412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464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367E8F-3F3B-4A6B-BB4A-20B2EB28D0C6}"/>
              </a:ext>
            </a:extLst>
          </p:cNvPr>
          <p:cNvSpPr txBox="1"/>
          <p:nvPr/>
        </p:nvSpPr>
        <p:spPr>
          <a:xfrm>
            <a:off x="3212416" y="1122363"/>
            <a:ext cx="6866101" cy="861774"/>
          </a:xfrm>
          <a:prstGeom prst="rect">
            <a:avLst/>
          </a:prstGeom>
          <a:noFill/>
        </p:spPr>
        <p:txBody>
          <a:bodyPr wrap="square" rtlCol="0">
            <a:spAutoFit/>
          </a:bodyPr>
          <a:lstStyle/>
          <a:p>
            <a:pPr algn="ctr">
              <a:spcBef>
                <a:spcPts val="600"/>
              </a:spcBef>
            </a:pPr>
            <a:r>
              <a:rPr lang="en-US" sz="3200" b="1" dirty="0"/>
              <a:t>Activities</a:t>
            </a:r>
          </a:p>
          <a:p>
            <a:pPr algn="ctr"/>
            <a:endParaRPr lang="en-US" dirty="0"/>
          </a:p>
        </p:txBody>
      </p:sp>
      <p:sp>
        <p:nvSpPr>
          <p:cNvPr id="12" name="TextBox 11">
            <a:extLst>
              <a:ext uri="{FF2B5EF4-FFF2-40B4-BE49-F238E27FC236}">
                <a16:creationId xmlns:a16="http://schemas.microsoft.com/office/drawing/2014/main" id="{E0728123-F910-4C79-85B6-2E0213B9062B}"/>
              </a:ext>
            </a:extLst>
          </p:cNvPr>
          <p:cNvSpPr txBox="1"/>
          <p:nvPr/>
        </p:nvSpPr>
        <p:spPr>
          <a:xfrm>
            <a:off x="319396" y="1827336"/>
            <a:ext cx="6576704" cy="4431983"/>
          </a:xfrm>
          <a:prstGeom prst="rect">
            <a:avLst/>
          </a:prstGeom>
          <a:noFill/>
        </p:spPr>
        <p:txBody>
          <a:bodyPr wrap="square" rtlCol="0">
            <a:spAutoFit/>
          </a:bodyPr>
          <a:lstStyle/>
          <a:p>
            <a:pPr>
              <a:spcBef>
                <a:spcPts val="1200"/>
              </a:spcBef>
            </a:pPr>
            <a:r>
              <a:rPr lang="en-US" sz="1600" b="1" dirty="0">
                <a:latin typeface="Arial" panose="020B0604020202020204" pitchFamily="34" charset="0"/>
                <a:cs typeface="Arial" panose="020B0604020202020204" pitchFamily="34" charset="0"/>
              </a:rPr>
              <a:t>How To Be an Interplanetary Explorer Activity:</a:t>
            </a:r>
          </a:p>
          <a:p>
            <a:pPr>
              <a:spcBef>
                <a:spcPts val="1200"/>
              </a:spcBef>
            </a:pPr>
            <a:r>
              <a:rPr lang="en-US" sz="1600" dirty="0">
                <a:latin typeface="Arial" panose="020B0604020202020204" pitchFamily="34" charset="0"/>
                <a:cs typeface="Arial" panose="020B0604020202020204" pitchFamily="34" charset="0"/>
              </a:rPr>
              <a:t>Lead a virtual version of the </a:t>
            </a:r>
            <a:r>
              <a:rPr lang="en-US" sz="1600" i="1" u="sng" dirty="0">
                <a:latin typeface="Arial" panose="020B0604020202020204" pitchFamily="34" charset="0"/>
                <a:cs typeface="Arial" panose="020B0604020202020204" pitchFamily="34" charset="0"/>
                <a:hlinkClick r:id="rId2"/>
              </a:rPr>
              <a:t>Mars Match Game</a:t>
            </a:r>
            <a:r>
              <a:rPr lang="en-US" sz="1600" dirty="0">
                <a:latin typeface="Arial" panose="020B0604020202020204" pitchFamily="34" charset="0"/>
                <a:cs typeface="Arial" panose="020B0604020202020204" pitchFamily="34" charset="0"/>
              </a:rPr>
              <a:t> with a </a:t>
            </a:r>
            <a:r>
              <a:rPr lang="en-US" sz="1600" u="sng" dirty="0" err="1">
                <a:latin typeface="Arial" panose="020B0604020202020204" pitchFamily="34" charset="0"/>
                <a:cs typeface="Arial" panose="020B0604020202020204" pitchFamily="34" charset="0"/>
                <a:hlinkClick r:id="rId3"/>
              </a:rPr>
              <a:t>powerpoint</a:t>
            </a:r>
            <a:r>
              <a:rPr lang="en-US" sz="1600" dirty="0">
                <a:latin typeface="Arial" panose="020B0604020202020204" pitchFamily="34" charset="0"/>
                <a:cs typeface="Arial" panose="020B0604020202020204" pitchFamily="34" charset="0"/>
              </a:rPr>
              <a:t> we provide.</a:t>
            </a:r>
          </a:p>
          <a:p>
            <a:pPr>
              <a:spcBef>
                <a:spcPts val="1200"/>
              </a:spcBef>
            </a:pPr>
            <a:r>
              <a:rPr lang="en-US" sz="1600" dirty="0">
                <a:latin typeface="Arial" panose="020B0604020202020204" pitchFamily="34" charset="0"/>
                <a:cs typeface="Arial" panose="020B0604020202020204" pitchFamily="34" charset="0"/>
              </a:rPr>
              <a:t>Patrons share responses in the chat box.</a:t>
            </a:r>
          </a:p>
          <a:p>
            <a:pPr>
              <a:spcBef>
                <a:spcPts val="1200"/>
              </a:spcBef>
            </a:pPr>
            <a:r>
              <a:rPr lang="en-US" sz="1600" dirty="0">
                <a:latin typeface="Arial" panose="020B0604020202020204" pitchFamily="34" charset="0"/>
                <a:cs typeface="Arial" panose="020B0604020202020204" pitchFamily="34" charset="0"/>
              </a:rPr>
              <a:t>Ask another staff person, host, or scientist to describe patrons’ responses.</a:t>
            </a:r>
          </a:p>
          <a:p>
            <a:pPr>
              <a:spcBef>
                <a:spcPts val="1200"/>
              </a:spcBef>
            </a:pPr>
            <a:endParaRPr lang="en-US" sz="1600" dirty="0">
              <a:latin typeface="Arial" panose="020B0604020202020204" pitchFamily="34" charset="0"/>
              <a:cs typeface="Arial" panose="020B0604020202020204" pitchFamily="34" charset="0"/>
            </a:endParaRPr>
          </a:p>
          <a:p>
            <a:pPr>
              <a:spcBef>
                <a:spcPts val="1200"/>
              </a:spcBef>
            </a:pPr>
            <a:r>
              <a:rPr lang="en-US" sz="1600" dirty="0">
                <a:latin typeface="Arial" panose="020B0604020202020204" pitchFamily="34" charset="0"/>
                <a:cs typeface="Arial" panose="020B0604020202020204" pitchFamily="34" charset="0"/>
              </a:rPr>
              <a:t>Options:</a:t>
            </a:r>
          </a:p>
          <a:p>
            <a:pPr marL="285750" indent="-285750">
              <a:spcBef>
                <a:spcPts val="1200"/>
              </a:spcBef>
              <a:buFont typeface="Arial" panose="020B0604020202020204" pitchFamily="34" charset="0"/>
              <a:buChar char="•"/>
            </a:pPr>
            <a:r>
              <a:rPr lang="en-US" sz="1600" dirty="0">
                <a:latin typeface="Arial" panose="020B0604020202020204" pitchFamily="34" charset="0"/>
                <a:cs typeface="Arial" panose="020B0604020202020204" pitchFamily="34" charset="0"/>
              </a:rPr>
              <a:t>Whole group effort (to get to a certain number of points?)</a:t>
            </a:r>
          </a:p>
          <a:p>
            <a:pPr marL="285750" indent="-285750">
              <a:spcBef>
                <a:spcPts val="1200"/>
              </a:spcBef>
              <a:buFont typeface="Arial" panose="020B0604020202020204" pitchFamily="34" charset="0"/>
              <a:buChar char="•"/>
            </a:pPr>
            <a:r>
              <a:rPr lang="en-US" sz="1600" dirty="0">
                <a:latin typeface="Arial" panose="020B0604020202020204" pitchFamily="34" charset="0"/>
                <a:cs typeface="Arial" panose="020B0604020202020204" pitchFamily="34" charset="0"/>
              </a:rPr>
              <a:t>Teams?</a:t>
            </a:r>
          </a:p>
          <a:p>
            <a:pPr marL="285750" indent="-285750">
              <a:spcBef>
                <a:spcPts val="1200"/>
              </a:spcBef>
              <a:buFont typeface="Arial" panose="020B0604020202020204" pitchFamily="34" charset="0"/>
              <a:buChar char="•"/>
            </a:pPr>
            <a:r>
              <a:rPr lang="en-US" sz="1600" dirty="0">
                <a:latin typeface="Arial" panose="020B0604020202020204" pitchFamily="34" charset="0"/>
                <a:cs typeface="Arial" panose="020B0604020202020204" pitchFamily="34" charset="0"/>
              </a:rPr>
              <a:t>Individuals; they each keep score?</a:t>
            </a:r>
          </a:p>
          <a:p>
            <a:pPr>
              <a:spcBef>
                <a:spcPts val="1200"/>
              </a:spcBef>
            </a:pPr>
            <a:endParaRPr lang="en-US" sz="16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4A7659E-50FA-4953-A521-59F31B7251B3}"/>
              </a:ext>
            </a:extLst>
          </p:cNvPr>
          <p:cNvPicPr>
            <a:picLocks noChangeAspect="1"/>
          </p:cNvPicPr>
          <p:nvPr/>
        </p:nvPicPr>
        <p:blipFill rotWithShape="1">
          <a:blip r:embed="rId4"/>
          <a:srcRect l="32343" t="26645" r="14767" b="20833"/>
          <a:stretch/>
        </p:blipFill>
        <p:spPr>
          <a:xfrm>
            <a:off x="7048500" y="1984137"/>
            <a:ext cx="4714875" cy="2633600"/>
          </a:xfrm>
          <a:prstGeom prst="rect">
            <a:avLst/>
          </a:prstGeom>
        </p:spPr>
      </p:pic>
    </p:spTree>
    <p:extLst>
      <p:ext uri="{BB962C8B-B14F-4D97-AF65-F5344CB8AC3E}">
        <p14:creationId xmlns:p14="http://schemas.microsoft.com/office/powerpoint/2010/main" val="3664786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367E8F-3F3B-4A6B-BB4A-20B2EB28D0C6}"/>
              </a:ext>
            </a:extLst>
          </p:cNvPr>
          <p:cNvSpPr txBox="1"/>
          <p:nvPr/>
        </p:nvSpPr>
        <p:spPr>
          <a:xfrm>
            <a:off x="3212416" y="1122363"/>
            <a:ext cx="6866101" cy="861774"/>
          </a:xfrm>
          <a:prstGeom prst="rect">
            <a:avLst/>
          </a:prstGeom>
          <a:noFill/>
        </p:spPr>
        <p:txBody>
          <a:bodyPr wrap="square" rtlCol="0">
            <a:spAutoFit/>
          </a:bodyPr>
          <a:lstStyle/>
          <a:p>
            <a:pPr algn="ctr">
              <a:spcBef>
                <a:spcPts val="600"/>
              </a:spcBef>
            </a:pPr>
            <a:r>
              <a:rPr lang="en-US" sz="3200" b="1" dirty="0"/>
              <a:t>Activities</a:t>
            </a:r>
          </a:p>
          <a:p>
            <a:pPr algn="ctr"/>
            <a:endParaRPr lang="en-US" dirty="0"/>
          </a:p>
        </p:txBody>
      </p:sp>
      <p:sp>
        <p:nvSpPr>
          <p:cNvPr id="12" name="TextBox 11">
            <a:extLst>
              <a:ext uri="{FF2B5EF4-FFF2-40B4-BE49-F238E27FC236}">
                <a16:creationId xmlns:a16="http://schemas.microsoft.com/office/drawing/2014/main" id="{E0728123-F910-4C79-85B6-2E0213B9062B}"/>
              </a:ext>
            </a:extLst>
          </p:cNvPr>
          <p:cNvSpPr txBox="1"/>
          <p:nvPr/>
        </p:nvSpPr>
        <p:spPr>
          <a:xfrm>
            <a:off x="319396" y="1827336"/>
            <a:ext cx="6011245" cy="4924425"/>
          </a:xfrm>
          <a:prstGeom prst="rect">
            <a:avLst/>
          </a:prstGeom>
          <a:noFill/>
        </p:spPr>
        <p:txBody>
          <a:bodyPr wrap="square" rtlCol="0">
            <a:spAutoFit/>
          </a:bodyPr>
          <a:lstStyle/>
          <a:p>
            <a:pPr>
              <a:spcBef>
                <a:spcPts val="1200"/>
              </a:spcBef>
            </a:pPr>
            <a:r>
              <a:rPr lang="en-US" sz="1600" b="1" dirty="0">
                <a:latin typeface="Arial" panose="020B0604020202020204" pitchFamily="34" charset="0"/>
                <a:cs typeface="Arial" panose="020B0604020202020204" pitchFamily="34" charset="0"/>
              </a:rPr>
              <a:t>Planetary Defenders Activity</a:t>
            </a:r>
          </a:p>
          <a:p>
            <a:pPr>
              <a:spcBef>
                <a:spcPts val="1200"/>
              </a:spcBef>
            </a:pPr>
            <a:r>
              <a:rPr lang="en-US" sz="1600" b="1" dirty="0">
                <a:latin typeface="Arial" panose="020B0604020202020204" pitchFamily="34" charset="0"/>
                <a:cs typeface="Arial" panose="020B0604020202020204" pitchFamily="34" charset="0"/>
              </a:rPr>
              <a:t>L</a:t>
            </a:r>
            <a:r>
              <a:rPr lang="en-US" sz="1600" dirty="0">
                <a:latin typeface="Arial" panose="020B0604020202020204" pitchFamily="34" charset="0"/>
                <a:cs typeface="Arial" panose="020B0604020202020204" pitchFamily="34" charset="0"/>
              </a:rPr>
              <a:t>ead a virtual game of </a:t>
            </a:r>
            <a:r>
              <a:rPr lang="en-US" sz="1600" i="1" u="sng" dirty="0">
                <a:latin typeface="Arial" panose="020B0604020202020204" pitchFamily="34" charset="0"/>
                <a:cs typeface="Arial" panose="020B0604020202020204" pitchFamily="34" charset="0"/>
                <a:hlinkClick r:id="rId2"/>
              </a:rPr>
              <a:t>Space Rocks</a:t>
            </a:r>
            <a:r>
              <a:rPr lang="en-US" sz="1600" dirty="0">
                <a:latin typeface="Arial" panose="020B0604020202020204" pitchFamily="34" charset="0"/>
                <a:cs typeface="Arial" panose="020B0604020202020204" pitchFamily="34" charset="0"/>
              </a:rPr>
              <a:t>, with the </a:t>
            </a:r>
            <a:r>
              <a:rPr lang="en-US" sz="1600" u="sng" dirty="0" err="1">
                <a:latin typeface="Arial" panose="020B0604020202020204" pitchFamily="34" charset="0"/>
                <a:cs typeface="Arial" panose="020B0604020202020204" pitchFamily="34" charset="0"/>
                <a:hlinkClick r:id="rId3"/>
              </a:rPr>
              <a:t>powerpoint</a:t>
            </a:r>
            <a:r>
              <a:rPr lang="en-US" sz="1600" dirty="0">
                <a:latin typeface="Arial" panose="020B0604020202020204" pitchFamily="34" charset="0"/>
                <a:cs typeface="Arial" panose="020B0604020202020204" pitchFamily="34" charset="0"/>
              </a:rPr>
              <a:t> we provide.</a:t>
            </a:r>
          </a:p>
          <a:p>
            <a:pPr>
              <a:spcBef>
                <a:spcPts val="1200"/>
              </a:spcBef>
            </a:pPr>
            <a:r>
              <a:rPr lang="en-US" sz="1600" dirty="0">
                <a:latin typeface="Arial" panose="020B0604020202020204" pitchFamily="34" charset="0"/>
                <a:cs typeface="Arial" panose="020B0604020202020204" pitchFamily="34" charset="0"/>
              </a:rPr>
              <a:t>You roll for each group/ team. (Will need a die)</a:t>
            </a:r>
          </a:p>
          <a:p>
            <a:pPr>
              <a:spcBef>
                <a:spcPts val="1200"/>
              </a:spcBef>
            </a:pPr>
            <a:r>
              <a:rPr lang="en-US" sz="1600" dirty="0">
                <a:latin typeface="Arial" panose="020B0604020202020204" pitchFamily="34" charset="0"/>
                <a:cs typeface="Arial" panose="020B0604020202020204" pitchFamily="34" charset="0"/>
              </a:rPr>
              <a:t>Patrons share responses by microphone or in the chat box.</a:t>
            </a:r>
          </a:p>
          <a:p>
            <a:pPr>
              <a:spcBef>
                <a:spcPts val="1200"/>
              </a:spcBef>
            </a:pPr>
            <a:r>
              <a:rPr lang="en-US" sz="1600" dirty="0">
                <a:latin typeface="Arial" panose="020B0604020202020204" pitchFamily="34" charset="0"/>
                <a:cs typeface="Arial" panose="020B0604020202020204" pitchFamily="34" charset="0"/>
              </a:rPr>
              <a:t>If in the chat box, ask another staff person, host, or scientist to describe patrons’ responses.</a:t>
            </a:r>
          </a:p>
          <a:p>
            <a:pPr>
              <a:spcBef>
                <a:spcPts val="1200"/>
              </a:spcBef>
            </a:pPr>
            <a:endParaRPr lang="en-US" sz="1600" dirty="0">
              <a:latin typeface="Arial" panose="020B0604020202020204" pitchFamily="34" charset="0"/>
              <a:cs typeface="Arial" panose="020B0604020202020204" pitchFamily="34" charset="0"/>
            </a:endParaRPr>
          </a:p>
          <a:p>
            <a:pPr>
              <a:spcBef>
                <a:spcPts val="1200"/>
              </a:spcBef>
            </a:pPr>
            <a:r>
              <a:rPr lang="en-US" sz="1600" dirty="0">
                <a:latin typeface="Arial" panose="020B0604020202020204" pitchFamily="34" charset="0"/>
                <a:cs typeface="Arial" panose="020B0604020202020204" pitchFamily="34" charset="0"/>
              </a:rPr>
              <a:t>Options:</a:t>
            </a:r>
          </a:p>
          <a:p>
            <a:pPr marL="285750"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Whole group effort (to successfully arrive in Antarctica?)</a:t>
            </a:r>
          </a:p>
          <a:p>
            <a:pPr marL="285750"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Teams?</a:t>
            </a:r>
          </a:p>
          <a:p>
            <a:pPr marL="285750"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Can print out playing board or just share online.</a:t>
            </a:r>
          </a:p>
          <a:p>
            <a:pPr marL="285750"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If using board, need something for demonstrating teams.</a:t>
            </a:r>
          </a:p>
          <a:p>
            <a:pPr>
              <a:spcBef>
                <a:spcPts val="1200"/>
              </a:spcBef>
            </a:pPr>
            <a:endParaRPr lang="en-US" sz="16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479DDD4-ED0A-41C9-B1B6-79A2227417AC}"/>
              </a:ext>
            </a:extLst>
          </p:cNvPr>
          <p:cNvPicPr>
            <a:picLocks noChangeAspect="1"/>
          </p:cNvPicPr>
          <p:nvPr/>
        </p:nvPicPr>
        <p:blipFill rotWithShape="1">
          <a:blip r:embed="rId4"/>
          <a:srcRect l="11797" t="12499" r="27109" b="4723"/>
          <a:stretch/>
        </p:blipFill>
        <p:spPr>
          <a:xfrm>
            <a:off x="6330641" y="1728346"/>
            <a:ext cx="5861359" cy="4467225"/>
          </a:xfrm>
          <a:prstGeom prst="rect">
            <a:avLst/>
          </a:prstGeom>
        </p:spPr>
      </p:pic>
      <p:pic>
        <p:nvPicPr>
          <p:cNvPr id="4" name="Picture 3">
            <a:extLst>
              <a:ext uri="{FF2B5EF4-FFF2-40B4-BE49-F238E27FC236}">
                <a16:creationId xmlns:a16="http://schemas.microsoft.com/office/drawing/2014/main" id="{7430A559-8897-4D72-A243-DC0D3A0F147D}"/>
              </a:ext>
            </a:extLst>
          </p:cNvPr>
          <p:cNvPicPr>
            <a:picLocks noChangeAspect="1"/>
          </p:cNvPicPr>
          <p:nvPr/>
        </p:nvPicPr>
        <p:blipFill rotWithShape="1">
          <a:blip r:embed="rId5"/>
          <a:srcRect l="28622" t="13878" r="57908" b="55646"/>
          <a:stretch/>
        </p:blipFill>
        <p:spPr>
          <a:xfrm>
            <a:off x="5972341" y="4261840"/>
            <a:ext cx="1956367" cy="2489921"/>
          </a:xfrm>
          <a:prstGeom prst="rect">
            <a:avLst/>
          </a:prstGeom>
        </p:spPr>
      </p:pic>
    </p:spTree>
    <p:extLst>
      <p:ext uri="{BB962C8B-B14F-4D97-AF65-F5344CB8AC3E}">
        <p14:creationId xmlns:p14="http://schemas.microsoft.com/office/powerpoint/2010/main" val="3018422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367E8F-3F3B-4A6B-BB4A-20B2EB28D0C6}"/>
              </a:ext>
            </a:extLst>
          </p:cNvPr>
          <p:cNvSpPr txBox="1"/>
          <p:nvPr/>
        </p:nvSpPr>
        <p:spPr>
          <a:xfrm>
            <a:off x="3212416" y="1122363"/>
            <a:ext cx="6866101" cy="861774"/>
          </a:xfrm>
          <a:prstGeom prst="rect">
            <a:avLst/>
          </a:prstGeom>
          <a:noFill/>
        </p:spPr>
        <p:txBody>
          <a:bodyPr wrap="square" rtlCol="0">
            <a:spAutoFit/>
          </a:bodyPr>
          <a:lstStyle/>
          <a:p>
            <a:pPr algn="ctr">
              <a:spcBef>
                <a:spcPts val="600"/>
              </a:spcBef>
            </a:pPr>
            <a:r>
              <a:rPr lang="en-US" sz="3200" b="1" dirty="0"/>
              <a:t>Activities</a:t>
            </a:r>
          </a:p>
          <a:p>
            <a:pPr algn="ctr"/>
            <a:endParaRPr lang="en-US" dirty="0"/>
          </a:p>
        </p:txBody>
      </p:sp>
      <p:sp>
        <p:nvSpPr>
          <p:cNvPr id="12" name="TextBox 11">
            <a:extLst>
              <a:ext uri="{FF2B5EF4-FFF2-40B4-BE49-F238E27FC236}">
                <a16:creationId xmlns:a16="http://schemas.microsoft.com/office/drawing/2014/main" id="{E0728123-F910-4C79-85B6-2E0213B9062B}"/>
              </a:ext>
            </a:extLst>
          </p:cNvPr>
          <p:cNvSpPr txBox="1"/>
          <p:nvPr/>
        </p:nvSpPr>
        <p:spPr>
          <a:xfrm>
            <a:off x="5810249" y="3279537"/>
            <a:ext cx="5633183" cy="2031325"/>
          </a:xfrm>
          <a:prstGeom prst="rect">
            <a:avLst/>
          </a:prstGeom>
          <a:noFill/>
        </p:spPr>
        <p:txBody>
          <a:bodyPr wrap="square" rtlCol="0">
            <a:spAutoFit/>
          </a:bodyPr>
          <a:lstStyle/>
          <a:p>
            <a:pPr>
              <a:spcBef>
                <a:spcPts val="1200"/>
              </a:spcBef>
            </a:pPr>
            <a:r>
              <a:rPr lang="en-US" sz="1600" b="1" dirty="0">
                <a:latin typeface="Arial" panose="020B0604020202020204" pitchFamily="34" charset="0"/>
                <a:cs typeface="Arial" panose="020B0604020202020204" pitchFamily="34" charset="0"/>
              </a:rPr>
              <a:t>Roving on Mars Activity: </a:t>
            </a:r>
          </a:p>
          <a:p>
            <a:pPr>
              <a:spcBef>
                <a:spcPts val="1200"/>
              </a:spcBef>
            </a:pPr>
            <a:r>
              <a:rPr lang="en-US" sz="1600" b="1" dirty="0">
                <a:latin typeface="Arial" panose="020B0604020202020204" pitchFamily="34" charset="0"/>
                <a:cs typeface="Arial" panose="020B0604020202020204" pitchFamily="34" charset="0"/>
              </a:rPr>
              <a:t>U</a:t>
            </a:r>
            <a:r>
              <a:rPr lang="en-US" sz="1600" dirty="0">
                <a:latin typeface="Arial" panose="020B0604020202020204" pitchFamily="34" charset="0"/>
                <a:cs typeface="Arial" panose="020B0604020202020204" pitchFamily="34" charset="0"/>
              </a:rPr>
              <a:t>se a robotic mouse and a map of Mars to program around hazards (Kit D) </a:t>
            </a:r>
          </a:p>
          <a:p>
            <a:pPr>
              <a:spcBef>
                <a:spcPts val="1200"/>
              </a:spcBef>
            </a:pPr>
            <a:r>
              <a:rPr lang="en-US" sz="1600" dirty="0">
                <a:latin typeface="Arial" panose="020B0604020202020204" pitchFamily="34" charset="0"/>
                <a:cs typeface="Arial" panose="020B0604020202020204" pitchFamily="34" charset="0"/>
              </a:rPr>
              <a:t>OR have patrons plan a route using a map you print and distribute </a:t>
            </a:r>
          </a:p>
          <a:p>
            <a:pPr>
              <a:spcBef>
                <a:spcPts val="1200"/>
              </a:spcBef>
            </a:pPr>
            <a:r>
              <a:rPr lang="en-US" sz="1600" dirty="0">
                <a:latin typeface="Arial" panose="020B0604020202020204" pitchFamily="34" charset="0"/>
                <a:cs typeface="Arial" panose="020B0604020202020204" pitchFamily="34" charset="0"/>
              </a:rPr>
              <a:t>OR plan the route using a map you share on your screen.</a:t>
            </a:r>
          </a:p>
        </p:txBody>
      </p:sp>
      <p:pic>
        <p:nvPicPr>
          <p:cNvPr id="3" name="Picture 2" descr="A picture containing nature, covered, photo, snow&#10;&#10;Description automatically generated">
            <a:extLst>
              <a:ext uri="{FF2B5EF4-FFF2-40B4-BE49-F238E27FC236}">
                <a16:creationId xmlns:a16="http://schemas.microsoft.com/office/drawing/2014/main" id="{22122FC2-E08C-427D-B3FC-3B1F6FC2E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93" y="1841385"/>
            <a:ext cx="6804367" cy="4597430"/>
          </a:xfrm>
          <a:prstGeom prst="rect">
            <a:avLst/>
          </a:prstGeom>
        </p:spPr>
      </p:pic>
    </p:spTree>
    <p:extLst>
      <p:ext uri="{BB962C8B-B14F-4D97-AF65-F5344CB8AC3E}">
        <p14:creationId xmlns:p14="http://schemas.microsoft.com/office/powerpoint/2010/main" val="2168185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367E8F-3F3B-4A6B-BB4A-20B2EB28D0C6}"/>
              </a:ext>
            </a:extLst>
          </p:cNvPr>
          <p:cNvSpPr txBox="1"/>
          <p:nvPr/>
        </p:nvSpPr>
        <p:spPr>
          <a:xfrm>
            <a:off x="3212416" y="1122363"/>
            <a:ext cx="6866101" cy="861774"/>
          </a:xfrm>
          <a:prstGeom prst="rect">
            <a:avLst/>
          </a:prstGeom>
          <a:noFill/>
        </p:spPr>
        <p:txBody>
          <a:bodyPr wrap="square" rtlCol="0">
            <a:spAutoFit/>
          </a:bodyPr>
          <a:lstStyle/>
          <a:p>
            <a:pPr algn="ctr">
              <a:spcBef>
                <a:spcPts val="600"/>
              </a:spcBef>
            </a:pPr>
            <a:r>
              <a:rPr lang="en-US" sz="3200" b="1" dirty="0"/>
              <a:t>Activities</a:t>
            </a:r>
          </a:p>
          <a:p>
            <a:pPr algn="ctr"/>
            <a:endParaRPr lang="en-US" dirty="0"/>
          </a:p>
        </p:txBody>
      </p:sp>
      <p:sp>
        <p:nvSpPr>
          <p:cNvPr id="12" name="TextBox 11">
            <a:extLst>
              <a:ext uri="{FF2B5EF4-FFF2-40B4-BE49-F238E27FC236}">
                <a16:creationId xmlns:a16="http://schemas.microsoft.com/office/drawing/2014/main" id="{E0728123-F910-4C79-85B6-2E0213B9062B}"/>
              </a:ext>
            </a:extLst>
          </p:cNvPr>
          <p:cNvSpPr txBox="1"/>
          <p:nvPr/>
        </p:nvSpPr>
        <p:spPr>
          <a:xfrm>
            <a:off x="319396" y="1827336"/>
            <a:ext cx="8142712" cy="3785652"/>
          </a:xfrm>
          <a:prstGeom prst="rect">
            <a:avLst/>
          </a:prstGeom>
          <a:noFill/>
        </p:spPr>
        <p:txBody>
          <a:bodyPr wrap="square" rtlCol="0">
            <a:spAutoFit/>
          </a:bodyPr>
          <a:lstStyle/>
          <a:p>
            <a:pPr>
              <a:spcBef>
                <a:spcPts val="1200"/>
              </a:spcBef>
            </a:pPr>
            <a:r>
              <a:rPr lang="en-US" sz="1600" b="1" dirty="0">
                <a:latin typeface="Arial" panose="020B0604020202020204" pitchFamily="34" charset="0"/>
                <a:cs typeface="Arial" panose="020B0604020202020204" pitchFamily="34" charset="0"/>
              </a:rPr>
              <a:t>Searching for Alien Life Activity</a:t>
            </a:r>
            <a:r>
              <a:rPr lang="en-US" sz="1600" dirty="0">
                <a:latin typeface="Arial" panose="020B0604020202020204" pitchFamily="34" charset="0"/>
                <a:cs typeface="Arial" panose="020B0604020202020204" pitchFamily="34" charset="0"/>
              </a:rPr>
              <a:t>: </a:t>
            </a:r>
          </a:p>
          <a:p>
            <a:pPr>
              <a:spcBef>
                <a:spcPts val="1200"/>
              </a:spcBef>
            </a:pPr>
            <a:r>
              <a:rPr lang="en-US" sz="1600" i="1" u="sng" dirty="0">
                <a:latin typeface="Arial" panose="020B0604020202020204" pitchFamily="34" charset="0"/>
                <a:cs typeface="Arial" panose="020B0604020202020204" pitchFamily="34" charset="0"/>
                <a:hlinkClick r:id="rId3"/>
              </a:rPr>
              <a:t>Searching for Life</a:t>
            </a:r>
            <a:r>
              <a:rPr lang="en-US" sz="1600" dirty="0">
                <a:latin typeface="Arial" panose="020B0604020202020204" pitchFamily="34" charset="0"/>
                <a:cs typeface="Arial" panose="020B0604020202020204" pitchFamily="34" charset="0"/>
              </a:rPr>
              <a:t> can be conducted as a demonstration.</a:t>
            </a:r>
          </a:p>
          <a:p>
            <a:pPr>
              <a:spcBef>
                <a:spcPts val="1200"/>
              </a:spcBef>
            </a:pPr>
            <a:r>
              <a:rPr lang="en-US" sz="1600" dirty="0">
                <a:latin typeface="Arial" panose="020B0604020202020204" pitchFamily="34" charset="0"/>
                <a:cs typeface="Arial" panose="020B0604020202020204" pitchFamily="34" charset="0"/>
              </a:rPr>
              <a:t>You and Dr. Lynch will invite your patrons to make observations and share conclusions. All of the materials are within Kit D.</a:t>
            </a:r>
          </a:p>
          <a:p>
            <a:pPr>
              <a:spcBef>
                <a:spcPts val="1200"/>
              </a:spcBef>
            </a:pPr>
            <a:endParaRPr lang="en-US" sz="1600" dirty="0">
              <a:latin typeface="Arial" panose="020B0604020202020204" pitchFamily="34" charset="0"/>
              <a:cs typeface="Arial" panose="020B0604020202020204" pitchFamily="34" charset="0"/>
            </a:endParaRPr>
          </a:p>
          <a:p>
            <a:pPr>
              <a:spcBef>
                <a:spcPts val="1200"/>
              </a:spcBef>
            </a:pPr>
            <a:r>
              <a:rPr lang="en-US" sz="1600" dirty="0">
                <a:latin typeface="Arial" panose="020B0604020202020204" pitchFamily="34" charset="0"/>
                <a:cs typeface="Arial" panose="020B0604020202020204" pitchFamily="34" charset="0"/>
              </a:rPr>
              <a:t>Options:</a:t>
            </a:r>
          </a:p>
          <a:p>
            <a:pPr marL="285750" indent="-285750">
              <a:spcBef>
                <a:spcPts val="1200"/>
              </a:spcBef>
              <a:buFont typeface="Arial" panose="020B0604020202020204" pitchFamily="34" charset="0"/>
              <a:buChar char="•"/>
            </a:pPr>
            <a:r>
              <a:rPr lang="en-US" sz="1600" dirty="0">
                <a:latin typeface="Arial" panose="020B0604020202020204" pitchFamily="34" charset="0"/>
                <a:cs typeface="Arial" panose="020B0604020202020204" pitchFamily="34" charset="0"/>
              </a:rPr>
              <a:t>Use additional camera?</a:t>
            </a:r>
          </a:p>
          <a:p>
            <a:pPr marL="285750" indent="-285750">
              <a:spcBef>
                <a:spcPts val="1200"/>
              </a:spcBef>
              <a:buFont typeface="Arial" panose="020B0604020202020204" pitchFamily="34" charset="0"/>
              <a:buChar char="•"/>
            </a:pPr>
            <a:r>
              <a:rPr lang="en-US" sz="1600" dirty="0">
                <a:latin typeface="Arial" panose="020B0604020202020204" pitchFamily="34" charset="0"/>
                <a:cs typeface="Arial" panose="020B0604020202020204" pitchFamily="34" charset="0"/>
              </a:rPr>
              <a:t>Use IR camera or thermometer?</a:t>
            </a:r>
          </a:p>
          <a:p>
            <a:pPr marL="285750" indent="-285750">
              <a:spcBef>
                <a:spcPts val="1200"/>
              </a:spcBef>
              <a:buFont typeface="Arial" panose="020B0604020202020204" pitchFamily="34" charset="0"/>
              <a:buChar char="•"/>
            </a:pPr>
            <a:r>
              <a:rPr lang="en-US" sz="1600" dirty="0">
                <a:latin typeface="Arial" panose="020B0604020202020204" pitchFamily="34" charset="0"/>
                <a:cs typeface="Arial" panose="020B0604020202020204" pitchFamily="34" charset="0"/>
              </a:rPr>
              <a:t>Use small scales to weigh samples?.</a:t>
            </a:r>
          </a:p>
          <a:p>
            <a:pPr>
              <a:spcBef>
                <a:spcPts val="1200"/>
              </a:spcBef>
            </a:pPr>
            <a:endParaRPr lang="en-US" sz="1600" dirty="0">
              <a:latin typeface="Arial" panose="020B0604020202020204" pitchFamily="34" charset="0"/>
              <a:cs typeface="Arial" panose="020B0604020202020204" pitchFamily="34" charset="0"/>
            </a:endParaRPr>
          </a:p>
        </p:txBody>
      </p:sp>
      <p:pic>
        <p:nvPicPr>
          <p:cNvPr id="9" name="Picture 8" descr="A display screen&#10;&#10;Description automatically generated">
            <a:extLst>
              <a:ext uri="{FF2B5EF4-FFF2-40B4-BE49-F238E27FC236}">
                <a16:creationId xmlns:a16="http://schemas.microsoft.com/office/drawing/2014/main" id="{76E441CB-EDBD-4938-9C46-235CA9E1695C}"/>
              </a:ext>
            </a:extLst>
          </p:cNvPr>
          <p:cNvPicPr>
            <a:picLocks noChangeAspect="1"/>
          </p:cNvPicPr>
          <p:nvPr/>
        </p:nvPicPr>
        <p:blipFill rotWithShape="1">
          <a:blip r:embed="rId4">
            <a:extLst>
              <a:ext uri="{28A0092B-C50C-407E-A947-70E740481C1C}">
                <a14:useLocalDpi xmlns:a14="http://schemas.microsoft.com/office/drawing/2010/main" val="0"/>
              </a:ext>
            </a:extLst>
          </a:blip>
          <a:srcRect l="25596" t="36356" r="25424" b="29404"/>
          <a:stretch/>
        </p:blipFill>
        <p:spPr>
          <a:xfrm>
            <a:off x="8427710" y="1827336"/>
            <a:ext cx="3301613" cy="1730999"/>
          </a:xfrm>
          <a:prstGeom prst="rect">
            <a:avLst/>
          </a:prstGeom>
        </p:spPr>
      </p:pic>
      <p:sp>
        <p:nvSpPr>
          <p:cNvPr id="2" name="Rectangle 1">
            <a:extLst>
              <a:ext uri="{FF2B5EF4-FFF2-40B4-BE49-F238E27FC236}">
                <a16:creationId xmlns:a16="http://schemas.microsoft.com/office/drawing/2014/main" id="{59D73222-2478-4677-8784-11B2267B6644}"/>
              </a:ext>
            </a:extLst>
          </p:cNvPr>
          <p:cNvSpPr/>
          <p:nvPr/>
        </p:nvSpPr>
        <p:spPr>
          <a:xfrm>
            <a:off x="4390752" y="4689198"/>
            <a:ext cx="5025222" cy="369332"/>
          </a:xfrm>
          <a:prstGeom prst="rect">
            <a:avLst/>
          </a:prstGeom>
        </p:spPr>
        <p:txBody>
          <a:bodyPr wrap="none">
            <a:spAutoFit/>
          </a:bodyPr>
          <a:lstStyle/>
          <a:p>
            <a:r>
              <a:rPr lang="en-US" dirty="0">
                <a:hlinkClick r:id="rId5"/>
              </a:rPr>
              <a:t>https://www.youtube.com/watch?v=19MsbyQgPT8</a:t>
            </a:r>
            <a:endParaRPr lang="en-US" dirty="0"/>
          </a:p>
        </p:txBody>
      </p:sp>
      <p:pic>
        <p:nvPicPr>
          <p:cNvPr id="3" name="Online Media 2" title="Search for Life">
            <a:hlinkClick r:id="" action="ppaction://media"/>
            <a:extLst>
              <a:ext uri="{FF2B5EF4-FFF2-40B4-BE49-F238E27FC236}">
                <a16:creationId xmlns:a16="http://schemas.microsoft.com/office/drawing/2014/main" id="{AF55C989-30AC-4218-8903-0650E23A89E7}"/>
              </a:ext>
            </a:extLst>
          </p:cNvPr>
          <p:cNvPicPr>
            <a:picLocks noRot="1" noChangeAspect="1"/>
          </p:cNvPicPr>
          <p:nvPr>
            <a:videoFile r:link="rId1"/>
          </p:nvPr>
        </p:nvPicPr>
        <p:blipFill>
          <a:blip r:embed="rId6"/>
          <a:stretch>
            <a:fillRect/>
          </a:stretch>
        </p:blipFill>
        <p:spPr>
          <a:xfrm>
            <a:off x="5071703" y="2974698"/>
            <a:ext cx="6096000" cy="3429000"/>
          </a:xfrm>
          <a:prstGeom prst="rect">
            <a:avLst/>
          </a:prstGeom>
        </p:spPr>
      </p:pic>
    </p:spTree>
    <p:extLst>
      <p:ext uri="{BB962C8B-B14F-4D97-AF65-F5344CB8AC3E}">
        <p14:creationId xmlns:p14="http://schemas.microsoft.com/office/powerpoint/2010/main" val="42139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367E8F-3F3B-4A6B-BB4A-20B2EB28D0C6}"/>
              </a:ext>
            </a:extLst>
          </p:cNvPr>
          <p:cNvSpPr txBox="1"/>
          <p:nvPr/>
        </p:nvSpPr>
        <p:spPr>
          <a:xfrm>
            <a:off x="2662948" y="1141964"/>
            <a:ext cx="6866101" cy="861774"/>
          </a:xfrm>
          <a:prstGeom prst="rect">
            <a:avLst/>
          </a:prstGeom>
          <a:noFill/>
        </p:spPr>
        <p:txBody>
          <a:bodyPr wrap="square" rtlCol="0">
            <a:spAutoFit/>
          </a:bodyPr>
          <a:lstStyle/>
          <a:p>
            <a:pPr algn="ctr">
              <a:spcBef>
                <a:spcPts val="600"/>
              </a:spcBef>
            </a:pPr>
            <a:r>
              <a:rPr lang="en-US" sz="3200" b="1" dirty="0"/>
              <a:t>Goals</a:t>
            </a:r>
          </a:p>
          <a:p>
            <a:pPr algn="ctr"/>
            <a:endParaRPr lang="en-US" dirty="0"/>
          </a:p>
        </p:txBody>
      </p:sp>
      <p:sp>
        <p:nvSpPr>
          <p:cNvPr id="12" name="TextBox 11">
            <a:extLst>
              <a:ext uri="{FF2B5EF4-FFF2-40B4-BE49-F238E27FC236}">
                <a16:creationId xmlns:a16="http://schemas.microsoft.com/office/drawing/2014/main" id="{E0728123-F910-4C79-85B6-2E0213B9062B}"/>
              </a:ext>
            </a:extLst>
          </p:cNvPr>
          <p:cNvSpPr txBox="1"/>
          <p:nvPr/>
        </p:nvSpPr>
        <p:spPr>
          <a:xfrm>
            <a:off x="615602" y="2063323"/>
            <a:ext cx="7257067" cy="3139321"/>
          </a:xfrm>
          <a:prstGeom prst="rect">
            <a:avLst/>
          </a:prstGeom>
          <a:noFill/>
        </p:spPr>
        <p:txBody>
          <a:bodyPr wrap="square" rtlCol="0">
            <a:spAutoFit/>
          </a:bodyPr>
          <a:lstStyle/>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We will work with libraries and scientists to conduct a program that creates a memorable experience for the library’s patrons.</a:t>
            </a: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Patrons are more interested in Earth or space science and aware of NASA science missions.</a:t>
            </a: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Library staff who help facilitate the programs are more interested in, knowledgeable about, and confident in delivering NASA-related programs.</a:t>
            </a:r>
          </a:p>
          <a:p>
            <a:pPr marL="285750" lvl="0" indent="-285750">
              <a:buFont typeface="Arial" panose="020B0604020202020204" pitchFamily="34" charset="0"/>
              <a:buChar char="•"/>
            </a:pPr>
            <a:r>
              <a:rPr lang="en-US" i="1" dirty="0">
                <a:latin typeface="Arial" panose="020B0604020202020204" pitchFamily="34" charset="0"/>
                <a:cs typeface="Arial" panose="020B0604020202020204" pitchFamily="34" charset="0"/>
              </a:rPr>
              <a:t>We intend to provide you with opportunities to connect with underserved audiences, relaying NASA science and discoveries and your own personal journeys.</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8" name="Rectangle 7" descr="Earth from space">
            <a:extLst>
              <a:ext uri="{FF2B5EF4-FFF2-40B4-BE49-F238E27FC236}">
                <a16:creationId xmlns:a16="http://schemas.microsoft.com/office/drawing/2014/main" id="{FEF31A78-B4F8-433F-96A1-47A62F945FC7}"/>
              </a:ext>
            </a:extLst>
          </p:cNvPr>
          <p:cNvSpPr>
            <a:spLocks noChangeArrowheads="1"/>
          </p:cNvSpPr>
          <p:nvPr/>
        </p:nvSpPr>
        <p:spPr bwMode="auto">
          <a:xfrm>
            <a:off x="10469007" y="1697315"/>
            <a:ext cx="1556941" cy="1504212"/>
          </a:xfrm>
          <a:prstGeom prst="rect">
            <a:avLst/>
          </a:prstGeom>
          <a:blipFill dpi="0"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5230" r="-9780" b="-7"/>
            </a:stretch>
          </a:blipFill>
          <a:ln w="76200" cmpd="dbl">
            <a:solidFill>
              <a:schemeClr val="tx2"/>
            </a:solidFill>
            <a:miter lim="800000"/>
            <a:headEnd/>
            <a:tailEnd/>
          </a:ln>
        </p:spPr>
        <p:txBody>
          <a:bodyPr rot="0" vert="horz" wrap="square" lIns="182880" tIns="182880" rIns="182880" bIns="182880" anchor="ctr" anchorCtr="0" upright="1">
            <a:noAutofit/>
          </a:bodyPr>
          <a:lstStyle/>
          <a:p>
            <a:pPr marL="0" marR="0" algn="ctr">
              <a:lnSpc>
                <a:spcPct val="107000"/>
              </a:lnSpc>
              <a:spcBef>
                <a:spcPts val="0"/>
              </a:spcBef>
              <a:spcAft>
                <a:spcPts val="0"/>
              </a:spcAft>
            </a:pPr>
            <a:r>
              <a:rPr lang="en-US" sz="1400" i="1" cap="all"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A2104949-824D-41D4-94AC-37EEFBF5F529}"/>
              </a:ext>
            </a:extLst>
          </p:cNvPr>
          <p:cNvSpPr>
            <a:spLocks noChangeArrowheads="1"/>
          </p:cNvSpPr>
          <p:nvPr/>
        </p:nvSpPr>
        <p:spPr bwMode="auto">
          <a:xfrm>
            <a:off x="8556579" y="2070561"/>
            <a:ext cx="1556941" cy="1504212"/>
          </a:xfrm>
          <a:prstGeom prst="rect">
            <a:avLst/>
          </a:prstGeom>
          <a: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r="-8456"/>
            </a:stretch>
          </a:blipFill>
          <a:ln w="76200" cmpd="dbl">
            <a:solidFill>
              <a:schemeClr val="tx2"/>
            </a:solidFill>
            <a:miter lim="800000"/>
            <a:headEnd/>
            <a:tailEnd/>
          </a:ln>
        </p:spPr>
        <p:txBody>
          <a:bodyPr rot="0" vert="horz" wrap="square" lIns="182880" tIns="182880" rIns="182880" bIns="182880" anchor="ctr" anchorCtr="0" upright="1">
            <a:noAutofit/>
          </a:bodyPr>
          <a:lstStyle/>
          <a:p>
            <a:pPr marL="0" marR="0" algn="ctr">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i="1" cap="all"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descr="Earth from space">
            <a:extLst>
              <a:ext uri="{FF2B5EF4-FFF2-40B4-BE49-F238E27FC236}">
                <a16:creationId xmlns:a16="http://schemas.microsoft.com/office/drawing/2014/main" id="{6A7D2502-3626-4451-AE22-27D06C6F1FC4}"/>
              </a:ext>
            </a:extLst>
          </p:cNvPr>
          <p:cNvSpPr>
            <a:spLocks noChangeArrowheads="1"/>
          </p:cNvSpPr>
          <p:nvPr/>
        </p:nvSpPr>
        <p:spPr bwMode="auto">
          <a:xfrm>
            <a:off x="10469007" y="3574773"/>
            <a:ext cx="1594239" cy="1848558"/>
          </a:xfrm>
          <a:prstGeom prst="rect">
            <a:avLst/>
          </a:prstGeom>
          <a:blipFill dpi="0"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ln w="76200" cmpd="dbl">
            <a:solidFill>
              <a:schemeClr val="tx2"/>
            </a:solidFill>
            <a:miter lim="800000"/>
            <a:headEnd/>
            <a:tailEnd/>
          </a:ln>
        </p:spPr>
        <p:txBody>
          <a:bodyPr rot="0" vert="horz" wrap="square" lIns="182880" tIns="182880" rIns="182880" bIns="182880" anchor="ctr" anchorCtr="0" upright="1">
            <a:noAutofit/>
          </a:bodyPr>
          <a:lstStyle/>
          <a:p>
            <a:pPr marL="0" marR="0" algn="ctr">
              <a:lnSpc>
                <a:spcPct val="107000"/>
              </a:lnSpc>
              <a:spcBef>
                <a:spcPts val="0"/>
              </a:spcBef>
              <a:spcAft>
                <a:spcPts val="0"/>
              </a:spcAft>
            </a:pPr>
            <a:r>
              <a:rPr lang="en-US" sz="1400" i="1" cap="all"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descr="Earth from space">
            <a:extLst>
              <a:ext uri="{FF2B5EF4-FFF2-40B4-BE49-F238E27FC236}">
                <a16:creationId xmlns:a16="http://schemas.microsoft.com/office/drawing/2014/main" id="{ACA3EE60-E830-4896-BC8F-327D7AAFB12F}"/>
              </a:ext>
            </a:extLst>
          </p:cNvPr>
          <p:cNvSpPr>
            <a:spLocks noChangeArrowheads="1"/>
          </p:cNvSpPr>
          <p:nvPr/>
        </p:nvSpPr>
        <p:spPr bwMode="auto">
          <a:xfrm>
            <a:off x="8683268" y="4090928"/>
            <a:ext cx="1303562" cy="1625108"/>
          </a:xfrm>
          <a:prstGeom prst="rect">
            <a:avLst/>
          </a:prstGeom>
          <a:blipFill dpi="0" rotWithShape="1">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ln w="76200" cmpd="dbl">
            <a:solidFill>
              <a:schemeClr val="tx2"/>
            </a:solidFill>
            <a:miter lim="800000"/>
            <a:headEnd/>
            <a:tailEnd/>
          </a:ln>
        </p:spPr>
        <p:txBody>
          <a:bodyPr rot="0" vert="horz" wrap="square" lIns="182880" tIns="182880" rIns="182880" bIns="182880" anchor="ctr" anchorCtr="0" upright="1">
            <a:noAutofit/>
          </a:bodyPr>
          <a:lstStyle/>
          <a:p>
            <a:pPr marL="0" marR="0">
              <a:lnSpc>
                <a:spcPct val="107000"/>
              </a:lnSpc>
              <a:spcBef>
                <a:spcPts val="0"/>
              </a:spcBef>
              <a:spcAft>
                <a:spcPts val="800"/>
              </a:spcAft>
            </a:pPr>
            <a:r>
              <a:rPr lang="en-US" sz="1400" i="1" cap="all"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5830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367E8F-3F3B-4A6B-BB4A-20B2EB28D0C6}"/>
              </a:ext>
            </a:extLst>
          </p:cNvPr>
          <p:cNvSpPr txBox="1"/>
          <p:nvPr/>
        </p:nvSpPr>
        <p:spPr>
          <a:xfrm>
            <a:off x="1839986" y="1089899"/>
            <a:ext cx="6866101" cy="584775"/>
          </a:xfrm>
          <a:prstGeom prst="rect">
            <a:avLst/>
          </a:prstGeom>
          <a:noFill/>
        </p:spPr>
        <p:txBody>
          <a:bodyPr wrap="square" rtlCol="0">
            <a:spAutoFit/>
          </a:bodyPr>
          <a:lstStyle/>
          <a:p>
            <a:pPr algn="ctr">
              <a:spcBef>
                <a:spcPts val="600"/>
              </a:spcBef>
            </a:pPr>
            <a:r>
              <a:rPr lang="en-US" sz="3200" b="1" dirty="0"/>
              <a:t>Please help us engage the participants</a:t>
            </a:r>
            <a:endParaRPr lang="en-US" dirty="0"/>
          </a:p>
        </p:txBody>
      </p:sp>
      <p:sp>
        <p:nvSpPr>
          <p:cNvPr id="2" name="Rectangle 1">
            <a:extLst>
              <a:ext uri="{FF2B5EF4-FFF2-40B4-BE49-F238E27FC236}">
                <a16:creationId xmlns:a16="http://schemas.microsoft.com/office/drawing/2014/main" id="{C653E075-C53F-47C8-A798-9A6625FF5B6F}"/>
              </a:ext>
            </a:extLst>
          </p:cNvPr>
          <p:cNvSpPr/>
          <p:nvPr/>
        </p:nvSpPr>
        <p:spPr>
          <a:xfrm>
            <a:off x="1644557" y="2018197"/>
            <a:ext cx="8640254" cy="2821606"/>
          </a:xfrm>
          <a:prstGeom prst="rect">
            <a:avLst/>
          </a:prstGeom>
        </p:spPr>
        <p:txBody>
          <a:bodyPr wrap="square">
            <a:spAutoFit/>
          </a:bodyPr>
          <a:lstStyle/>
          <a:p>
            <a:pPr>
              <a:lnSpc>
                <a:spcPct val="107000"/>
              </a:lnSpc>
            </a:pPr>
            <a:r>
              <a:rPr lang="en-US" i="1" dirty="0">
                <a:latin typeface="Arial" panose="020B0604020202020204" pitchFamily="34"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b="1" dirty="0">
                <a:latin typeface="Arial" panose="020B0604020202020204" pitchFamily="34" charset="0"/>
                <a:ea typeface="Times New Roman" panose="02020603050405020304" pitchFamily="18" charset="0"/>
                <a:cs typeface="Times New Roman" panose="02020603050405020304" pitchFamily="18" charset="0"/>
              </a:rPr>
              <a:t>Engage patrons in learning:</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Times New Roman" panose="02020603050405020304" pitchFamily="18" charset="0"/>
                <a:cs typeface="Times New Roman" panose="02020603050405020304" pitchFamily="18" charset="0"/>
              </a:rPr>
              <a:t>Use descriptions that are </a:t>
            </a:r>
            <a:r>
              <a:rPr lang="en-US" dirty="0">
                <a:solidFill>
                  <a:srgbClr val="0000CC"/>
                </a:solidFill>
                <a:latin typeface="Arial" panose="020B0604020202020204" pitchFamily="34" charset="0"/>
                <a:ea typeface="Times New Roman" panose="02020603050405020304" pitchFamily="18" charset="0"/>
                <a:cs typeface="Times New Roman" panose="02020603050405020304" pitchFamily="18" charset="0"/>
              </a:rPr>
              <a:t>relevant </a:t>
            </a:r>
            <a:r>
              <a:rPr lang="en-US" dirty="0">
                <a:latin typeface="Arial" panose="020B0604020202020204" pitchFamily="34" charset="0"/>
                <a:ea typeface="Times New Roman" panose="02020603050405020304" pitchFamily="18" charset="0"/>
                <a:cs typeface="Times New Roman" panose="02020603050405020304" pitchFamily="18" charset="0"/>
              </a:rPr>
              <a:t>to the patrons.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Times New Roman" panose="02020603050405020304" pitchFamily="18" charset="0"/>
                <a:cs typeface="Times New Roman" panose="02020603050405020304" pitchFamily="18" charset="0"/>
              </a:rPr>
              <a:t>Invite patrons to </a:t>
            </a:r>
            <a:r>
              <a:rPr lang="en-US" dirty="0">
                <a:solidFill>
                  <a:srgbClr val="0000CC"/>
                </a:solidFill>
                <a:latin typeface="Arial" panose="020B0604020202020204" pitchFamily="34" charset="0"/>
                <a:ea typeface="Times New Roman" panose="02020603050405020304" pitchFamily="18" charset="0"/>
                <a:cs typeface="Times New Roman" panose="02020603050405020304" pitchFamily="18" charset="0"/>
              </a:rPr>
              <a:t>share their knowledge and experiences</a:t>
            </a:r>
            <a:r>
              <a:rPr lang="en-US" dirty="0">
                <a:latin typeface="Arial" panose="020B0604020202020204" pitchFamily="34" charset="0"/>
                <a:ea typeface="Times New Roman" panose="02020603050405020304" pitchFamily="18"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Times New Roman" panose="02020603050405020304" pitchFamily="18" charset="0"/>
                <a:cs typeface="Times New Roman" panose="02020603050405020304" pitchFamily="18" charset="0"/>
              </a:rPr>
              <a:t>Create </a:t>
            </a:r>
            <a:r>
              <a:rPr lang="en-US" dirty="0">
                <a:solidFill>
                  <a:srgbClr val="0000CC"/>
                </a:solidFill>
                <a:latin typeface="Arial" panose="020B0604020202020204" pitchFamily="34" charset="0"/>
                <a:ea typeface="Times New Roman" panose="02020603050405020304" pitchFamily="18" charset="0"/>
                <a:cs typeface="Times New Roman" panose="02020603050405020304" pitchFamily="18" charset="0"/>
              </a:rPr>
              <a:t>personal connections </a:t>
            </a:r>
            <a:r>
              <a:rPr lang="en-US" dirty="0">
                <a:latin typeface="Arial" panose="020B0604020202020204" pitchFamily="34" charset="0"/>
                <a:ea typeface="Times New Roman" panose="02020603050405020304" pitchFamily="18" charset="0"/>
                <a:cs typeface="Times New Roman" panose="02020603050405020304" pitchFamily="18" charset="0"/>
              </a:rPr>
              <a:t>with the patrons.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Times New Roman" panose="02020603050405020304" pitchFamily="18" charset="0"/>
                <a:cs typeface="Times New Roman" panose="02020603050405020304" pitchFamily="18" charset="0"/>
              </a:rPr>
              <a:t>Together, we will use activities to invite the patrons to </a:t>
            </a:r>
            <a:r>
              <a:rPr lang="en-US" dirty="0">
                <a:solidFill>
                  <a:srgbClr val="0000CC"/>
                </a:solidFill>
                <a:latin typeface="Arial" panose="020B0604020202020204" pitchFamily="34" charset="0"/>
                <a:ea typeface="Times New Roman" panose="02020603050405020304" pitchFamily="18" charset="0"/>
                <a:cs typeface="Times New Roman" panose="02020603050405020304" pitchFamily="18" charset="0"/>
              </a:rPr>
              <a:t>play and discover </a:t>
            </a:r>
            <a:r>
              <a:rPr lang="en-US" dirty="0">
                <a:latin typeface="Arial" panose="020B0604020202020204" pitchFamily="34" charset="0"/>
                <a:ea typeface="Times New Roman" panose="02020603050405020304" pitchFamily="18" charset="0"/>
                <a:cs typeface="Times New Roman" panose="02020603050405020304" pitchFamily="18" charset="0"/>
              </a:rPr>
              <a:t>things for themselves.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Times New Roman" panose="02020603050405020304" pitchFamily="18" charset="0"/>
                <a:cs typeface="Times New Roman" panose="02020603050405020304" pitchFamily="18" charset="0"/>
              </a:rPr>
              <a:t>We plan to include questions and discoveries that </a:t>
            </a:r>
            <a:r>
              <a:rPr lang="en-US" dirty="0">
                <a:solidFill>
                  <a:srgbClr val="0000CC"/>
                </a:solidFill>
                <a:latin typeface="Arial" panose="020B0604020202020204" pitchFamily="34" charset="0"/>
                <a:ea typeface="Times New Roman" panose="02020603050405020304" pitchFamily="18" charset="0"/>
                <a:cs typeface="Times New Roman" panose="02020603050405020304" pitchFamily="18" charset="0"/>
              </a:rPr>
              <a:t>surprise</a:t>
            </a:r>
            <a:r>
              <a:rPr lang="en-US" dirty="0">
                <a:latin typeface="Arial" panose="020B0604020202020204" pitchFamily="34" charset="0"/>
                <a:ea typeface="Times New Roman" panose="02020603050405020304" pitchFamily="18" charset="0"/>
                <a:cs typeface="Times New Roman" panose="02020603050405020304" pitchFamily="18" charset="0"/>
              </a:rPr>
              <a:t> patrons.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i="1" dirty="0">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How to Facilitate a Meeting Successfully - A Baker's Dozen Tips ...">
            <a:extLst>
              <a:ext uri="{FF2B5EF4-FFF2-40B4-BE49-F238E27FC236}">
                <a16:creationId xmlns:a16="http://schemas.microsoft.com/office/drawing/2014/main" id="{27A4DE57-613F-422D-8B71-FDF0F87DCF3B}"/>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9073984" y="1330248"/>
            <a:ext cx="2817894" cy="22565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lue Eyed Surprised Face Clip Art - Surprise Clipart – Stunning ...">
            <a:extLst>
              <a:ext uri="{FF2B5EF4-FFF2-40B4-BE49-F238E27FC236}">
                <a16:creationId xmlns:a16="http://schemas.microsoft.com/office/drawing/2014/main" id="{3AC654FB-3069-4D92-8F60-6722F7141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23796">
            <a:off x="212190" y="5284694"/>
            <a:ext cx="1816396" cy="129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8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1000"/>
                                        <p:tgtEl>
                                          <p:spTgt spid="2052"/>
                                        </p:tgtEl>
                                      </p:cBhvr>
                                    </p:animEffect>
                                    <p:anim calcmode="lin" valueType="num">
                                      <p:cBhvr>
                                        <p:cTn id="12" dur="1000" fill="hold"/>
                                        <p:tgtEl>
                                          <p:spTgt spid="2052"/>
                                        </p:tgtEl>
                                        <p:attrNameLst>
                                          <p:attrName>ppt_x</p:attrName>
                                        </p:attrNameLst>
                                      </p:cBhvr>
                                      <p:tavLst>
                                        <p:tav tm="0">
                                          <p:val>
                                            <p:strVal val="#ppt_x"/>
                                          </p:val>
                                        </p:tav>
                                        <p:tav tm="100000">
                                          <p:val>
                                            <p:strVal val="#ppt_x"/>
                                          </p:val>
                                        </p:tav>
                                      </p:tavLst>
                                    </p:anim>
                                    <p:anim calcmode="lin" valueType="num">
                                      <p:cBhvr>
                                        <p:cTn id="13"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CAA87-B21B-4211-A6DD-B2E8DCCEEFD2}"/>
              </a:ext>
            </a:extLst>
          </p:cNvPr>
          <p:cNvSpPr>
            <a:spLocks noGrp="1"/>
          </p:cNvSpPr>
          <p:nvPr>
            <p:ph type="title"/>
          </p:nvPr>
        </p:nvSpPr>
        <p:spPr>
          <a:xfrm rot="16200000">
            <a:off x="-2121783" y="3592185"/>
            <a:ext cx="5491398" cy="668712"/>
          </a:xfrm>
        </p:spPr>
        <p:txBody>
          <a:bodyPr>
            <a:normAutofit/>
          </a:bodyPr>
          <a:lstStyle/>
          <a:p>
            <a:pPr algn="ctr"/>
            <a:r>
              <a:rPr lang="en-US" sz="3200" b="1" dirty="0">
                <a:latin typeface="Arial" panose="020B0604020202020204" pitchFamily="34" charset="0"/>
                <a:cs typeface="Arial" panose="020B0604020202020204" pitchFamily="34" charset="0"/>
              </a:rPr>
              <a:t>Outline</a:t>
            </a:r>
          </a:p>
        </p:txBody>
      </p:sp>
      <p:sp>
        <p:nvSpPr>
          <p:cNvPr id="3" name="Content Placeholder 2">
            <a:extLst>
              <a:ext uri="{FF2B5EF4-FFF2-40B4-BE49-F238E27FC236}">
                <a16:creationId xmlns:a16="http://schemas.microsoft.com/office/drawing/2014/main" id="{46EE2C02-81BA-46A5-8AF8-0DC7DBFC6B47}"/>
              </a:ext>
            </a:extLst>
          </p:cNvPr>
          <p:cNvSpPr>
            <a:spLocks noGrp="1"/>
          </p:cNvSpPr>
          <p:nvPr>
            <p:ph idx="1"/>
          </p:nvPr>
        </p:nvSpPr>
        <p:spPr>
          <a:xfrm>
            <a:off x="1491673" y="1032925"/>
            <a:ext cx="10944168" cy="5862917"/>
          </a:xfrm>
        </p:spPr>
        <p:txBody>
          <a:bodyPr>
            <a:noAutofit/>
          </a:bodyPr>
          <a:lstStyle/>
          <a:p>
            <a:pPr marL="0" indent="0" defTabSz="2514600" fontAlgn="ctr">
              <a:lnSpc>
                <a:spcPct val="120000"/>
              </a:lnSpc>
              <a:spcBef>
                <a:spcPts val="0"/>
              </a:spcBef>
              <a:buNone/>
              <a:tabLst>
                <a:tab pos="1600200" algn="l"/>
                <a:tab pos="6400800" algn="l"/>
              </a:tabLst>
            </a:pPr>
            <a:r>
              <a:rPr lang="en-US" sz="2000" b="1" dirty="0"/>
              <a:t>Time	What	Who</a:t>
            </a:r>
            <a:endParaRPr lang="en-US" sz="2000" dirty="0"/>
          </a:p>
          <a:p>
            <a:pPr marL="0" indent="0" defTabSz="2514600" fontAlgn="ctr">
              <a:lnSpc>
                <a:spcPct val="110000"/>
              </a:lnSpc>
              <a:spcBef>
                <a:spcPts val="0"/>
              </a:spcBef>
              <a:buNone/>
              <a:tabLst>
                <a:tab pos="1600200" algn="l"/>
                <a:tab pos="6400800" algn="l"/>
              </a:tabLst>
            </a:pPr>
            <a:r>
              <a:rPr lang="en-US" sz="1800" dirty="0"/>
              <a:t>- 30 minutes	Log on to RingCentral 	Library and host</a:t>
            </a:r>
          </a:p>
          <a:p>
            <a:pPr marL="0" indent="0" defTabSz="2514600" fontAlgn="ctr">
              <a:lnSpc>
                <a:spcPct val="110000"/>
              </a:lnSpc>
              <a:spcBef>
                <a:spcPts val="0"/>
              </a:spcBef>
              <a:buNone/>
              <a:tabLst>
                <a:tab pos="1600200" algn="l"/>
                <a:tab pos="6400800" algn="l"/>
              </a:tabLst>
            </a:pPr>
            <a:r>
              <a:rPr lang="en-US" sz="1800" dirty="0"/>
              <a:t>	questions, check materials</a:t>
            </a:r>
          </a:p>
          <a:p>
            <a:pPr marL="0" indent="0" defTabSz="2514600" fontAlgn="ctr">
              <a:lnSpc>
                <a:spcPct val="110000"/>
              </a:lnSpc>
              <a:spcBef>
                <a:spcPts val="0"/>
              </a:spcBef>
              <a:buNone/>
              <a:tabLst>
                <a:tab pos="1600200" algn="l"/>
                <a:tab pos="6400800" algn="l"/>
              </a:tabLst>
            </a:pPr>
            <a:r>
              <a:rPr lang="en-US" sz="1800" dirty="0"/>
              <a:t>- 20 minutes	Log onto Ring Central	Scientist</a:t>
            </a:r>
          </a:p>
          <a:p>
            <a:pPr marL="0" indent="0" defTabSz="2514600" fontAlgn="ctr">
              <a:lnSpc>
                <a:spcPct val="110000"/>
              </a:lnSpc>
              <a:spcBef>
                <a:spcPts val="0"/>
              </a:spcBef>
              <a:buNone/>
              <a:tabLst>
                <a:tab pos="1600200" algn="l"/>
                <a:tab pos="6400800" algn="l"/>
              </a:tabLst>
            </a:pPr>
            <a:r>
              <a:rPr lang="en-US" sz="1800" dirty="0"/>
              <a:t>	Review program outline	Host leads</a:t>
            </a:r>
          </a:p>
          <a:p>
            <a:pPr marL="0" indent="0" defTabSz="2514600" fontAlgn="ctr">
              <a:lnSpc>
                <a:spcPct val="110000"/>
              </a:lnSpc>
              <a:spcBef>
                <a:spcPts val="0"/>
              </a:spcBef>
              <a:buNone/>
              <a:tabLst>
                <a:tab pos="1600200" algn="l"/>
                <a:tab pos="6400800" algn="l"/>
              </a:tabLst>
            </a:pPr>
            <a:r>
              <a:rPr lang="en-US" sz="1800" dirty="0"/>
              <a:t>- 10 minutes	Begin conversations with patrons, scientist	Library</a:t>
            </a:r>
          </a:p>
          <a:p>
            <a:pPr marL="0" indent="0" defTabSz="2514600" fontAlgn="ctr">
              <a:lnSpc>
                <a:spcPct val="110000"/>
              </a:lnSpc>
              <a:spcBef>
                <a:spcPts val="0"/>
              </a:spcBef>
              <a:buNone/>
              <a:tabLst>
                <a:tab pos="1600200" algn="l"/>
                <a:tab pos="6400800" algn="l"/>
              </a:tabLst>
            </a:pPr>
            <a:r>
              <a:rPr lang="en-US" sz="1800" dirty="0"/>
              <a:t>	Start recording	Host</a:t>
            </a:r>
          </a:p>
          <a:p>
            <a:pPr marL="0" indent="0" defTabSz="2514600" fontAlgn="ctr">
              <a:lnSpc>
                <a:spcPct val="110000"/>
              </a:lnSpc>
              <a:spcBef>
                <a:spcPts val="0"/>
              </a:spcBef>
              <a:buNone/>
              <a:tabLst>
                <a:tab pos="1600200" algn="l"/>
                <a:tab pos="6400800" algn="l"/>
              </a:tabLst>
            </a:pPr>
            <a:r>
              <a:rPr lang="en-US" sz="1800" dirty="0"/>
              <a:t>0 minutes	Welcome patrons	Library</a:t>
            </a:r>
          </a:p>
          <a:p>
            <a:pPr marL="0" indent="0" defTabSz="2514600" fontAlgn="ctr">
              <a:lnSpc>
                <a:spcPct val="110000"/>
              </a:lnSpc>
              <a:spcBef>
                <a:spcPts val="0"/>
              </a:spcBef>
              <a:buNone/>
              <a:tabLst>
                <a:tab pos="1600200" algn="l"/>
                <a:tab pos="6400800" algn="l"/>
              </a:tabLst>
            </a:pPr>
            <a:r>
              <a:rPr lang="en-US" sz="1800" dirty="0"/>
              <a:t>	Introduce scientist	Library</a:t>
            </a:r>
          </a:p>
          <a:p>
            <a:pPr marL="0" indent="0" defTabSz="2514600" fontAlgn="ctr">
              <a:lnSpc>
                <a:spcPct val="110000"/>
              </a:lnSpc>
              <a:spcBef>
                <a:spcPts val="0"/>
              </a:spcBef>
              <a:buNone/>
              <a:tabLst>
                <a:tab pos="1600200" algn="l"/>
                <a:tab pos="6400800" algn="l"/>
              </a:tabLst>
            </a:pPr>
            <a:r>
              <a:rPr lang="en-US" sz="1800" dirty="0"/>
              <a:t>	Poll </a:t>
            </a:r>
            <a:r>
              <a:rPr lang="en-US" sz="1800" i="1" dirty="0"/>
              <a:t>And / Or</a:t>
            </a:r>
            <a:r>
              <a:rPr lang="en-US" sz="1800" dirty="0"/>
              <a:t> question in the chat 	Host, Library</a:t>
            </a:r>
          </a:p>
          <a:p>
            <a:pPr marL="0" indent="0" defTabSz="2514600" fontAlgn="ctr">
              <a:lnSpc>
                <a:spcPct val="110000"/>
              </a:lnSpc>
              <a:spcBef>
                <a:spcPts val="0"/>
              </a:spcBef>
              <a:buNone/>
              <a:tabLst>
                <a:tab pos="1600200" algn="l"/>
                <a:tab pos="6400800" algn="l"/>
              </a:tabLst>
            </a:pPr>
            <a:r>
              <a:rPr lang="en-US" sz="1800" dirty="0"/>
              <a:t>+ 5 minutes	Start presentation	Scientist</a:t>
            </a:r>
          </a:p>
          <a:p>
            <a:pPr marL="0" indent="0" defTabSz="2514600" fontAlgn="ctr">
              <a:lnSpc>
                <a:spcPct val="110000"/>
              </a:lnSpc>
              <a:spcBef>
                <a:spcPts val="0"/>
              </a:spcBef>
              <a:buNone/>
              <a:tabLst>
                <a:tab pos="1600200" algn="l"/>
                <a:tab pos="6400800" algn="l"/>
              </a:tabLst>
            </a:pPr>
            <a:r>
              <a:rPr lang="en-US" sz="1800" dirty="0"/>
              <a:t>+ 15 minutes	Thank scientist, start activity	Library</a:t>
            </a:r>
          </a:p>
          <a:p>
            <a:pPr marL="0" indent="0" defTabSz="2514600" fontAlgn="ctr">
              <a:lnSpc>
                <a:spcPct val="110000"/>
              </a:lnSpc>
              <a:spcBef>
                <a:spcPts val="0"/>
              </a:spcBef>
              <a:buNone/>
              <a:tabLst>
                <a:tab pos="1600200" algn="l"/>
                <a:tab pos="6400800" algn="l"/>
              </a:tabLst>
            </a:pPr>
            <a:r>
              <a:rPr lang="en-US" sz="1800" dirty="0"/>
              <a:t>	Add observations, ask questions	Scientist</a:t>
            </a:r>
          </a:p>
          <a:p>
            <a:pPr marL="0" indent="0" defTabSz="2514600" fontAlgn="ctr">
              <a:lnSpc>
                <a:spcPct val="110000"/>
              </a:lnSpc>
              <a:spcBef>
                <a:spcPts val="0"/>
              </a:spcBef>
              <a:buNone/>
              <a:tabLst>
                <a:tab pos="1600200" algn="l"/>
                <a:tab pos="6400800" algn="l"/>
              </a:tabLst>
            </a:pPr>
            <a:r>
              <a:rPr lang="en-US" sz="1800" dirty="0"/>
              <a:t>	Invite patrons to share observations or respond	Library</a:t>
            </a:r>
          </a:p>
          <a:p>
            <a:pPr marL="0" indent="0" defTabSz="2514600" fontAlgn="ctr">
              <a:lnSpc>
                <a:spcPct val="110000"/>
              </a:lnSpc>
              <a:spcBef>
                <a:spcPts val="0"/>
              </a:spcBef>
              <a:buNone/>
              <a:tabLst>
                <a:tab pos="1600200" algn="l"/>
                <a:tab pos="6400800" algn="l"/>
              </a:tabLst>
            </a:pPr>
            <a:r>
              <a:rPr lang="en-US" sz="1800" dirty="0"/>
              <a:t>+ 25 minutes	Invite patron questions, discussion	Library</a:t>
            </a:r>
          </a:p>
          <a:p>
            <a:pPr marL="0" indent="0" defTabSz="2514600" fontAlgn="ctr">
              <a:lnSpc>
                <a:spcPct val="110000"/>
              </a:lnSpc>
              <a:spcBef>
                <a:spcPts val="0"/>
              </a:spcBef>
              <a:buNone/>
              <a:tabLst>
                <a:tab pos="1600200" algn="l"/>
                <a:tab pos="6400800" algn="l"/>
              </a:tabLst>
            </a:pPr>
            <a:r>
              <a:rPr lang="en-US" sz="1800" dirty="0"/>
              <a:t>	additional polls?	Host</a:t>
            </a:r>
          </a:p>
          <a:p>
            <a:pPr marL="0" indent="0" defTabSz="2514600" fontAlgn="ctr">
              <a:lnSpc>
                <a:spcPct val="110000"/>
              </a:lnSpc>
              <a:spcBef>
                <a:spcPts val="0"/>
              </a:spcBef>
              <a:buNone/>
              <a:tabLst>
                <a:tab pos="1600200" algn="l"/>
                <a:tab pos="6400800" algn="l"/>
              </a:tabLst>
            </a:pPr>
            <a:r>
              <a:rPr lang="en-US" sz="1800" dirty="0"/>
              <a:t>+ 30 minutes	Thank everyone, evaluation survey	Library and host</a:t>
            </a:r>
          </a:p>
          <a:p>
            <a:pPr marL="0" indent="0" defTabSz="2514600" fontAlgn="ctr">
              <a:lnSpc>
                <a:spcPct val="120000"/>
              </a:lnSpc>
              <a:spcBef>
                <a:spcPts val="0"/>
              </a:spcBef>
              <a:buNone/>
              <a:tabLst>
                <a:tab pos="1317625" algn="l"/>
                <a:tab pos="6400800" algn="l"/>
              </a:tabLst>
            </a:pPr>
            <a:r>
              <a:rPr lang="en-US" sz="1400" dirty="0"/>
              <a:t>	</a:t>
            </a:r>
          </a:p>
        </p:txBody>
      </p:sp>
    </p:spTree>
    <p:extLst>
      <p:ext uri="{BB962C8B-B14F-4D97-AF65-F5344CB8AC3E}">
        <p14:creationId xmlns:p14="http://schemas.microsoft.com/office/powerpoint/2010/main" val="1567693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367E8F-3F3B-4A6B-BB4A-20B2EB28D0C6}"/>
              </a:ext>
            </a:extLst>
          </p:cNvPr>
          <p:cNvSpPr txBox="1"/>
          <p:nvPr/>
        </p:nvSpPr>
        <p:spPr>
          <a:xfrm>
            <a:off x="2662949" y="1004217"/>
            <a:ext cx="6866101" cy="861774"/>
          </a:xfrm>
          <a:prstGeom prst="rect">
            <a:avLst/>
          </a:prstGeom>
          <a:noFill/>
        </p:spPr>
        <p:txBody>
          <a:bodyPr wrap="square" rtlCol="0">
            <a:spAutoFit/>
          </a:bodyPr>
          <a:lstStyle/>
          <a:p>
            <a:pPr algn="ctr">
              <a:spcBef>
                <a:spcPts val="600"/>
              </a:spcBef>
            </a:pPr>
            <a:r>
              <a:rPr lang="en-US" sz="3200" b="1" dirty="0"/>
              <a:t>Cameras, Microphones, Recording</a:t>
            </a:r>
          </a:p>
          <a:p>
            <a:pPr algn="ctr"/>
            <a:endParaRPr lang="en-US" dirty="0"/>
          </a:p>
        </p:txBody>
      </p:sp>
      <p:sp>
        <p:nvSpPr>
          <p:cNvPr id="12" name="TextBox 11">
            <a:extLst>
              <a:ext uri="{FF2B5EF4-FFF2-40B4-BE49-F238E27FC236}">
                <a16:creationId xmlns:a16="http://schemas.microsoft.com/office/drawing/2014/main" id="{E0728123-F910-4C79-85B6-2E0213B9062B}"/>
              </a:ext>
            </a:extLst>
          </p:cNvPr>
          <p:cNvSpPr txBox="1"/>
          <p:nvPr/>
        </p:nvSpPr>
        <p:spPr>
          <a:xfrm>
            <a:off x="2034539" y="1991021"/>
            <a:ext cx="8122920" cy="1754326"/>
          </a:xfrm>
          <a:prstGeom prst="rect">
            <a:avLst/>
          </a:prstGeom>
          <a:noFill/>
        </p:spPr>
        <p:txBody>
          <a:bodyPr wrap="square" rtlCol="0">
            <a:spAutoFit/>
          </a:bodyPr>
          <a:lstStyle/>
          <a:p>
            <a:pPr fontAlgn="ctr"/>
            <a:r>
              <a:rPr lang="en-US" b="1" dirty="0">
                <a:solidFill>
                  <a:srgbClr val="0000CC"/>
                </a:solidFill>
                <a:latin typeface="Arial" panose="020B0604020202020204" pitchFamily="34" charset="0"/>
                <a:cs typeface="Arial" panose="020B0604020202020204" pitchFamily="34" charset="0"/>
              </a:rPr>
              <a:t>Cameras and Microphones:</a:t>
            </a:r>
            <a:endParaRPr lang="en-US" dirty="0">
              <a:solidFill>
                <a:srgbClr val="0000CC"/>
              </a:solidFill>
              <a:latin typeface="Arial" panose="020B0604020202020204" pitchFamily="34" charset="0"/>
              <a:cs typeface="Arial" panose="020B0604020202020204" pitchFamily="34" charset="0"/>
            </a:endParaRPr>
          </a:p>
          <a:p>
            <a:pPr marL="285750" lvl="0" indent="-285750" fontAlgn="ctr">
              <a:buFont typeface="Arial" panose="020B0604020202020204" pitchFamily="34" charset="0"/>
              <a:buChar char="•"/>
            </a:pPr>
            <a:r>
              <a:rPr lang="en-US" dirty="0">
                <a:latin typeface="Arial" panose="020B0604020202020204" pitchFamily="34" charset="0"/>
                <a:cs typeface="Arial" panose="020B0604020202020204" pitchFamily="34" charset="0"/>
              </a:rPr>
              <a:t>Cameras and microphones enable greater participation and communication.</a:t>
            </a:r>
          </a:p>
          <a:p>
            <a:pPr marL="285750" lvl="0" indent="-285750" fontAlgn="ctr">
              <a:buFont typeface="Arial" panose="020B0604020202020204" pitchFamily="34" charset="0"/>
              <a:buChar char="•"/>
            </a:pPr>
            <a:r>
              <a:rPr lang="en-US" dirty="0">
                <a:latin typeface="Arial" panose="020B0604020202020204" pitchFamily="34" charset="0"/>
                <a:cs typeface="Arial" panose="020B0604020202020204" pitchFamily="34" charset="0"/>
              </a:rPr>
              <a:t>We will decide with the library whether to allow the patrons to share their microphones and cameras.</a:t>
            </a:r>
          </a:p>
          <a:p>
            <a:pPr lvl="0" fontAlgn="ctr"/>
            <a:endParaRPr lang="en-US"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A30DB2C2-1C78-489E-BD0A-1F75B8E41F0B}"/>
              </a:ext>
            </a:extLst>
          </p:cNvPr>
          <p:cNvPicPr/>
          <p:nvPr/>
        </p:nvPicPr>
        <p:blipFill rotWithShape="1">
          <a:blip r:embed="rId2" cstate="print">
            <a:extLst>
              <a:ext uri="{28A0092B-C50C-407E-A947-70E740481C1C}">
                <a14:useLocalDpi xmlns:a14="http://schemas.microsoft.com/office/drawing/2010/main" val="0"/>
              </a:ext>
            </a:extLst>
          </a:blip>
          <a:srcRect l="9617" t="16365" r="5663" b="17257"/>
          <a:stretch/>
        </p:blipFill>
        <p:spPr bwMode="auto">
          <a:xfrm>
            <a:off x="3663875" y="3887435"/>
            <a:ext cx="4324825" cy="20890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0541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367E8F-3F3B-4A6B-BB4A-20B2EB28D0C6}"/>
              </a:ext>
            </a:extLst>
          </p:cNvPr>
          <p:cNvSpPr txBox="1"/>
          <p:nvPr/>
        </p:nvSpPr>
        <p:spPr>
          <a:xfrm>
            <a:off x="1775873" y="1038034"/>
            <a:ext cx="8640254" cy="861774"/>
          </a:xfrm>
          <a:prstGeom prst="rect">
            <a:avLst/>
          </a:prstGeom>
          <a:noFill/>
        </p:spPr>
        <p:txBody>
          <a:bodyPr wrap="square" rtlCol="0">
            <a:spAutoFit/>
          </a:bodyPr>
          <a:lstStyle/>
          <a:p>
            <a:pPr algn="ctr">
              <a:spcBef>
                <a:spcPts val="600"/>
              </a:spcBef>
            </a:pPr>
            <a:r>
              <a:rPr lang="en-US" sz="3200" b="1"/>
              <a:t>Best Practices in Enabling </a:t>
            </a:r>
            <a:r>
              <a:rPr lang="en-US" sz="3200" b="1">
                <a:solidFill>
                  <a:srgbClr val="0000CC"/>
                </a:solidFill>
              </a:rPr>
              <a:t>Meaningful Discussions</a:t>
            </a:r>
          </a:p>
          <a:p>
            <a:pPr algn="ctr"/>
            <a:endParaRPr lang="en-US" dirty="0"/>
          </a:p>
        </p:txBody>
      </p:sp>
      <p:sp>
        <p:nvSpPr>
          <p:cNvPr id="2" name="Rectangle 1">
            <a:extLst>
              <a:ext uri="{FF2B5EF4-FFF2-40B4-BE49-F238E27FC236}">
                <a16:creationId xmlns:a16="http://schemas.microsoft.com/office/drawing/2014/main" id="{C653E075-C53F-47C8-A798-9A6625FF5B6F}"/>
              </a:ext>
            </a:extLst>
          </p:cNvPr>
          <p:cNvSpPr/>
          <p:nvPr/>
        </p:nvSpPr>
        <p:spPr>
          <a:xfrm>
            <a:off x="1163627" y="1967694"/>
            <a:ext cx="7248854" cy="3648691"/>
          </a:xfrm>
          <a:prstGeom prst="rect">
            <a:avLst/>
          </a:prstGeom>
        </p:spPr>
        <p:txBody>
          <a:bodyPr wrap="square">
            <a:spAutoFit/>
          </a:bodyPr>
          <a:lstStyle/>
          <a:p>
            <a:pPr fontAlgn="ctr">
              <a:lnSpc>
                <a:spcPct val="107000"/>
              </a:lnSpc>
              <a:spcBef>
                <a:spcPts val="600"/>
              </a:spcBef>
            </a:pPr>
            <a:r>
              <a:rPr lang="en-US" dirty="0">
                <a:latin typeface="Arial" panose="020B0604020202020204" pitchFamily="34" charset="0"/>
                <a:ea typeface="Times New Roman" panose="02020603050405020304" pitchFamily="18" charset="0"/>
                <a:cs typeface="Arial" panose="020B0604020202020204" pitchFamily="34" charset="0"/>
              </a:rPr>
              <a:t>Create a comfortable / encouraging atmosphere:</a:t>
            </a:r>
            <a:endParaRPr lang="en-US" dirty="0">
              <a:latin typeface="Arial" panose="020B0604020202020204" pitchFamily="34" charset="0"/>
              <a:ea typeface="Calibri" panose="020F0502020204030204" pitchFamily="34" charset="0"/>
              <a:cs typeface="Arial" panose="020B0604020202020204" pitchFamily="34" charset="0"/>
            </a:endParaRPr>
          </a:p>
          <a:p>
            <a:pPr marL="342900" marR="0" lvl="0" indent="-342900" fontAlgn="ctr">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Times New Roman" panose="02020603050405020304" pitchFamily="18" charset="0"/>
                <a:cs typeface="Arial" panose="020B0604020202020204" pitchFamily="34" charset="0"/>
              </a:rPr>
              <a:t>We will invite patrons to participate from the very beginning of programs.</a:t>
            </a:r>
            <a:endParaRPr lang="en-US" dirty="0">
              <a:latin typeface="Arial" panose="020B0604020202020204" pitchFamily="34" charset="0"/>
              <a:ea typeface="Calibri" panose="020F0502020204030204" pitchFamily="34" charset="0"/>
              <a:cs typeface="Arial" panose="020B0604020202020204" pitchFamily="34" charset="0"/>
            </a:endParaRPr>
          </a:p>
          <a:p>
            <a:pPr marL="342900" marR="0" lvl="0" indent="-342900" fontAlgn="ctr">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Times New Roman" panose="02020603050405020304" pitchFamily="18" charset="0"/>
                <a:cs typeface="Arial" panose="020B0604020202020204" pitchFamily="34" charset="0"/>
              </a:rPr>
              <a:t>We will invite you to respond to the same question as the patrons.</a:t>
            </a:r>
            <a:endParaRPr lang="en-US" dirty="0">
              <a:latin typeface="Arial" panose="020B0604020202020204" pitchFamily="34" charset="0"/>
              <a:ea typeface="Calibri" panose="020F0502020204030204" pitchFamily="34" charset="0"/>
              <a:cs typeface="Arial" panose="020B0604020202020204" pitchFamily="34" charset="0"/>
            </a:endParaRPr>
          </a:p>
          <a:p>
            <a:pPr marL="342900" marR="0" lvl="0" indent="-342900" fontAlgn="ctr">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Times New Roman" panose="02020603050405020304" pitchFamily="18" charset="0"/>
                <a:cs typeface="Arial" panose="020B0604020202020204" pitchFamily="34" charset="0"/>
              </a:rPr>
              <a:t>Please help us keep the tone informal.</a:t>
            </a:r>
          </a:p>
          <a:p>
            <a:pPr marL="342900" marR="0" lvl="0" indent="-342900" fontAlgn="ctr">
              <a:lnSpc>
                <a:spcPct val="107000"/>
              </a:lnSpc>
              <a:spcBef>
                <a:spcPts val="0"/>
              </a:spcBef>
              <a:spcAft>
                <a:spcPts val="0"/>
              </a:spcAft>
              <a:buFont typeface="Symbol" panose="05050102010706020507" pitchFamily="18" charset="2"/>
              <a:buChar char=""/>
            </a:pPr>
            <a:endParaRPr lang="en-US" dirty="0">
              <a:latin typeface="Arial" panose="020B0604020202020204" pitchFamily="34" charset="0"/>
              <a:ea typeface="Calibri" panose="020F0502020204030204" pitchFamily="34" charset="0"/>
              <a:cs typeface="Arial" panose="020B0604020202020204" pitchFamily="34" charset="0"/>
            </a:endParaRPr>
          </a:p>
          <a:p>
            <a:pPr marR="0" lvl="0" fontAlgn="ctr">
              <a:lnSpc>
                <a:spcPct val="107000"/>
              </a:lnSpc>
              <a:spcBef>
                <a:spcPts val="0"/>
              </a:spcBef>
              <a:spcAft>
                <a:spcPts val="0"/>
              </a:spcAft>
            </a:pPr>
            <a:endParaRPr lang="en-US" dirty="0">
              <a:latin typeface="Arial" panose="020B0604020202020204" pitchFamily="34" charset="0"/>
              <a:ea typeface="Calibri" panose="020F0502020204030204" pitchFamily="34" charset="0"/>
              <a:cs typeface="Arial" panose="020B0604020202020204" pitchFamily="34" charset="0"/>
            </a:endParaRPr>
          </a:p>
          <a:p>
            <a:pPr marR="0" lvl="0" fontAlgn="ctr">
              <a:lnSpc>
                <a:spcPct val="107000"/>
              </a:lnSpc>
              <a:spcBef>
                <a:spcPts val="0"/>
              </a:spcBef>
              <a:spcAft>
                <a:spcPts val="0"/>
              </a:spcAft>
            </a:pPr>
            <a:r>
              <a:rPr lang="en-US" dirty="0">
                <a:solidFill>
                  <a:srgbClr val="000099"/>
                </a:solidFill>
                <a:latin typeface="Arial" panose="020B0604020202020204" pitchFamily="34" charset="0"/>
                <a:ea typeface="Times New Roman" panose="02020603050405020304" pitchFamily="18" charset="0"/>
                <a:cs typeface="Arial" panose="020B0604020202020204" pitchFamily="34" charset="0"/>
              </a:rPr>
              <a:t>Make it personal:</a:t>
            </a:r>
          </a:p>
          <a:p>
            <a:pPr marL="285750" marR="0" lvl="0" indent="-285750" fontAlgn="ctr">
              <a:lnSpc>
                <a:spcPct val="107000"/>
              </a:lnSpc>
              <a:spcBef>
                <a:spcPts val="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Career</a:t>
            </a:r>
          </a:p>
          <a:p>
            <a:pPr marL="285750" marR="0" lvl="0" indent="-285750" fontAlgn="ctr">
              <a:lnSpc>
                <a:spcPct val="107000"/>
              </a:lnSpc>
              <a:spcBef>
                <a:spcPts val="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Hobbies</a:t>
            </a:r>
          </a:p>
          <a:p>
            <a:pPr marL="285750" marR="0" lvl="0" indent="-285750" fontAlgn="ctr">
              <a:lnSpc>
                <a:spcPct val="107000"/>
              </a:lnSpc>
              <a:spcBef>
                <a:spcPts val="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Field experiences</a:t>
            </a:r>
          </a:p>
          <a:p>
            <a:pPr marL="285750" marR="0" lvl="0" indent="-285750" fontAlgn="ctr">
              <a:lnSpc>
                <a:spcPct val="107000"/>
              </a:lnSpc>
              <a:spcBef>
                <a:spcPts val="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Interests</a:t>
            </a:r>
          </a:p>
        </p:txBody>
      </p:sp>
      <p:pic>
        <p:nvPicPr>
          <p:cNvPr id="9" name="Picture 16" descr="Image may contain: one or more people, sky, cloud, outdoor and nature">
            <a:extLst>
              <a:ext uri="{FF2B5EF4-FFF2-40B4-BE49-F238E27FC236}">
                <a16:creationId xmlns:a16="http://schemas.microsoft.com/office/drawing/2014/main" id="{75B0CEE1-6B8A-4A34-AF78-C31EF3ADA12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699"/>
          <a:stretch/>
        </p:blipFill>
        <p:spPr bwMode="auto">
          <a:xfrm>
            <a:off x="8101259" y="3202925"/>
            <a:ext cx="4245080" cy="24134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r. Kennda Lynch standing with female colleagues after experiencing a microgravity simulation. ">
            <a:extLst>
              <a:ext uri="{FF2B5EF4-FFF2-40B4-BE49-F238E27FC236}">
                <a16:creationId xmlns:a16="http://schemas.microsoft.com/office/drawing/2014/main" id="{2939A6E3-BEE3-4993-B038-5FD6ABAA6F72}"/>
              </a:ext>
            </a:extLst>
          </p:cNvPr>
          <p:cNvPicPr>
            <a:picLocks noChangeAspect="1"/>
          </p:cNvPicPr>
          <p:nvPr/>
        </p:nvPicPr>
        <p:blipFill rotWithShape="1">
          <a:blip r:embed="rId3"/>
          <a:srcRect l="10639" t="38855" r="64285" b="23306"/>
          <a:stretch/>
        </p:blipFill>
        <p:spPr>
          <a:xfrm>
            <a:off x="6431280" y="3788052"/>
            <a:ext cx="2233859" cy="1896219"/>
          </a:xfrm>
          <a:prstGeom prst="rect">
            <a:avLst/>
          </a:prstGeom>
        </p:spPr>
      </p:pic>
    </p:spTree>
    <p:extLst>
      <p:ext uri="{BB962C8B-B14F-4D97-AF65-F5344CB8AC3E}">
        <p14:creationId xmlns:p14="http://schemas.microsoft.com/office/powerpoint/2010/main" val="237950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367E8F-3F3B-4A6B-BB4A-20B2EB28D0C6}"/>
              </a:ext>
            </a:extLst>
          </p:cNvPr>
          <p:cNvSpPr txBox="1"/>
          <p:nvPr/>
        </p:nvSpPr>
        <p:spPr>
          <a:xfrm>
            <a:off x="1775873" y="1038034"/>
            <a:ext cx="8640254" cy="861774"/>
          </a:xfrm>
          <a:prstGeom prst="rect">
            <a:avLst/>
          </a:prstGeom>
          <a:noFill/>
        </p:spPr>
        <p:txBody>
          <a:bodyPr wrap="square" rtlCol="0">
            <a:spAutoFit/>
          </a:bodyPr>
          <a:lstStyle/>
          <a:p>
            <a:pPr algn="ctr">
              <a:spcBef>
                <a:spcPts val="600"/>
              </a:spcBef>
            </a:pPr>
            <a:r>
              <a:rPr lang="en-US" sz="3200" b="1" dirty="0">
                <a:solidFill>
                  <a:srgbClr val="0000CC"/>
                </a:solidFill>
              </a:rPr>
              <a:t>Questioning Strategies</a:t>
            </a:r>
          </a:p>
          <a:p>
            <a:pPr algn="ctr"/>
            <a:endParaRPr lang="en-US" dirty="0"/>
          </a:p>
        </p:txBody>
      </p:sp>
      <p:sp>
        <p:nvSpPr>
          <p:cNvPr id="6" name="Rectangle 5">
            <a:extLst>
              <a:ext uri="{FF2B5EF4-FFF2-40B4-BE49-F238E27FC236}">
                <a16:creationId xmlns:a16="http://schemas.microsoft.com/office/drawing/2014/main" id="{05F76EC5-0778-4BCB-915C-C587A7FA637C}"/>
              </a:ext>
            </a:extLst>
          </p:cNvPr>
          <p:cNvSpPr/>
          <p:nvPr/>
        </p:nvSpPr>
        <p:spPr>
          <a:xfrm>
            <a:off x="1422119" y="2125105"/>
            <a:ext cx="7525937" cy="3361369"/>
          </a:xfrm>
          <a:prstGeom prst="rect">
            <a:avLst/>
          </a:prstGeom>
        </p:spPr>
        <p:txBody>
          <a:bodyPr wrap="square">
            <a:spAutoFit/>
          </a:bodyPr>
          <a:lstStyle/>
          <a:p>
            <a:pPr fontAlgn="ctr">
              <a:lnSpc>
                <a:spcPct val="107000"/>
              </a:lnSpc>
            </a:pPr>
            <a:r>
              <a:rPr lang="en-US" dirty="0">
                <a:latin typeface="Arial" panose="020B0604020202020204" pitchFamily="34" charset="0"/>
                <a:ea typeface="Times New Roman" panose="02020603050405020304" pitchFamily="18" charset="0"/>
                <a:cs typeface="Arial" panose="020B0604020202020204" pitchFamily="34" charset="0"/>
              </a:rPr>
              <a:t>Questioning strategies:</a:t>
            </a:r>
            <a:endParaRPr lang="en-US" dirty="0">
              <a:latin typeface="Arial" panose="020B0604020202020204" pitchFamily="34" charset="0"/>
              <a:ea typeface="Calibri" panose="020F0502020204030204" pitchFamily="34" charset="0"/>
              <a:cs typeface="Arial" panose="020B0604020202020204" pitchFamily="34" charset="0"/>
            </a:endParaRPr>
          </a:p>
          <a:p>
            <a:pPr marL="342900" marR="0" lvl="0" indent="-342900" fontAlgn="ctr">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Times New Roman" panose="02020603050405020304" pitchFamily="18" charset="0"/>
                <a:cs typeface="Arial" panose="020B0604020202020204" pitchFamily="34" charset="0"/>
              </a:rPr>
              <a:t>Use open-ended questions: avoid yes/no questions,  questions with simple right or wrong answers.</a:t>
            </a:r>
            <a:endParaRPr lang="en-US" dirty="0">
              <a:latin typeface="Arial" panose="020B0604020202020204" pitchFamily="34" charset="0"/>
              <a:ea typeface="Calibri" panose="020F0502020204030204" pitchFamily="34" charset="0"/>
              <a:cs typeface="Arial" panose="020B0604020202020204" pitchFamily="34" charset="0"/>
            </a:endParaRPr>
          </a:p>
          <a:p>
            <a:pPr marL="342900" marR="0" lvl="0" indent="-342900" fontAlgn="ctr">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Times New Roman" panose="02020603050405020304" pitchFamily="18" charset="0"/>
                <a:cs typeface="Arial" panose="020B0604020202020204" pitchFamily="34" charset="0"/>
              </a:rPr>
              <a:t>Include questions about their experiences and knowledge: “Have you ever seen a ____ before?” “What do you know about ______?” “Why do you think that is?”</a:t>
            </a:r>
            <a:endParaRPr lang="en-US" dirty="0">
              <a:latin typeface="Arial" panose="020B0604020202020204" pitchFamily="34" charset="0"/>
              <a:ea typeface="Calibri" panose="020F0502020204030204" pitchFamily="34" charset="0"/>
              <a:cs typeface="Arial" panose="020B0604020202020204" pitchFamily="34" charset="0"/>
            </a:endParaRPr>
          </a:p>
          <a:p>
            <a:pPr marL="342900" marR="0" lvl="0" indent="-342900" fontAlgn="ctr">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Times New Roman" panose="02020603050405020304" pitchFamily="18" charset="0"/>
                <a:cs typeface="Arial" panose="020B0604020202020204" pitchFamily="34" charset="0"/>
              </a:rPr>
              <a:t>Include opportunities for patrons to share their observations: “What do you notice about ____?” “Can you tell me more?”</a:t>
            </a:r>
            <a:endParaRPr lang="en-US" dirty="0">
              <a:latin typeface="Arial" panose="020B0604020202020204" pitchFamily="34" charset="0"/>
              <a:ea typeface="Calibri" panose="020F0502020204030204" pitchFamily="34" charset="0"/>
              <a:cs typeface="Arial" panose="020B0604020202020204" pitchFamily="34" charset="0"/>
            </a:endParaRPr>
          </a:p>
          <a:p>
            <a:pPr marL="342900" marR="0" lvl="0" indent="-342900" fontAlgn="ctr">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Times New Roman" panose="02020603050405020304" pitchFamily="18" charset="0"/>
                <a:cs typeface="Arial" panose="020B0604020202020204" pitchFamily="34" charset="0"/>
              </a:rPr>
              <a:t>Use “wait time” (about 5 seconds) after asking a question before continuing.</a:t>
            </a: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2000" i="1" dirty="0">
                <a:latin typeface="Arial" panose="020B0604020202020204" pitchFamily="34" charset="0"/>
                <a:ea typeface="Times New Roman" panose="02020603050405020304" pitchFamily="18" charset="0"/>
                <a:cs typeface="Arial" panose="020B0604020202020204" pitchFamily="34" charset="0"/>
              </a:rPr>
              <a:t> </a:t>
            </a:r>
            <a:endParaRPr lang="en-US" dirty="0">
              <a:latin typeface="Arial" panose="020B0604020202020204" pitchFamily="34" charset="0"/>
              <a:ea typeface="Calibri" panose="020F0502020204030204" pitchFamily="34" charset="0"/>
              <a:cs typeface="Arial" panose="020B0604020202020204" pitchFamily="34" charset="0"/>
            </a:endParaRPr>
          </a:p>
        </p:txBody>
      </p:sp>
      <p:pic>
        <p:nvPicPr>
          <p:cNvPr id="1032" name="Picture 8" descr="Ask Question, HD Png Download , Transparent Png Image - PNGitem">
            <a:extLst>
              <a:ext uri="{FF2B5EF4-FFF2-40B4-BE49-F238E27FC236}">
                <a16:creationId xmlns:a16="http://schemas.microsoft.com/office/drawing/2014/main" id="{2491C903-0C74-4813-A814-941A15B2B198}"/>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9237321" y="1682686"/>
            <a:ext cx="2282337" cy="212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62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367E8F-3F3B-4A6B-BB4A-20B2EB28D0C6}"/>
              </a:ext>
            </a:extLst>
          </p:cNvPr>
          <p:cNvSpPr txBox="1"/>
          <p:nvPr/>
        </p:nvSpPr>
        <p:spPr>
          <a:xfrm>
            <a:off x="2662949" y="1082022"/>
            <a:ext cx="6866101" cy="861774"/>
          </a:xfrm>
          <a:prstGeom prst="rect">
            <a:avLst/>
          </a:prstGeom>
          <a:noFill/>
        </p:spPr>
        <p:txBody>
          <a:bodyPr wrap="square" rtlCol="0">
            <a:spAutoFit/>
          </a:bodyPr>
          <a:lstStyle/>
          <a:p>
            <a:pPr algn="ctr">
              <a:spcBef>
                <a:spcPts val="600"/>
              </a:spcBef>
            </a:pPr>
            <a:r>
              <a:rPr lang="en-US" sz="3200" b="1" dirty="0"/>
              <a:t>Activities</a:t>
            </a:r>
          </a:p>
          <a:p>
            <a:pPr algn="ctr"/>
            <a:endParaRPr lang="en-US" dirty="0"/>
          </a:p>
        </p:txBody>
      </p:sp>
      <p:sp>
        <p:nvSpPr>
          <p:cNvPr id="12" name="TextBox 11">
            <a:extLst>
              <a:ext uri="{FF2B5EF4-FFF2-40B4-BE49-F238E27FC236}">
                <a16:creationId xmlns:a16="http://schemas.microsoft.com/office/drawing/2014/main" id="{E0728123-F910-4C79-85B6-2E0213B9062B}"/>
              </a:ext>
            </a:extLst>
          </p:cNvPr>
          <p:cNvSpPr txBox="1"/>
          <p:nvPr/>
        </p:nvSpPr>
        <p:spPr>
          <a:xfrm>
            <a:off x="319396" y="1827336"/>
            <a:ext cx="8142712" cy="4801314"/>
          </a:xfrm>
          <a:prstGeom prst="rect">
            <a:avLst/>
          </a:prstGeom>
          <a:noFill/>
        </p:spPr>
        <p:txBody>
          <a:bodyPr wrap="square" rtlCol="0">
            <a:spAutoFit/>
          </a:bodyPr>
          <a:lstStyle/>
          <a:p>
            <a:pPr>
              <a:spcBef>
                <a:spcPts val="1200"/>
              </a:spcBef>
            </a:pPr>
            <a:r>
              <a:rPr lang="en-US" sz="1600" b="1" dirty="0">
                <a:latin typeface="Arial" panose="020B0604020202020204" pitchFamily="34" charset="0"/>
                <a:cs typeface="Arial" panose="020B0604020202020204" pitchFamily="34" charset="0"/>
              </a:rPr>
              <a:t>Comets Demonstration: </a:t>
            </a:r>
            <a:r>
              <a:rPr lang="en-US" sz="1600" dirty="0">
                <a:latin typeface="Arial" panose="020B0604020202020204" pitchFamily="34" charset="0"/>
                <a:cs typeface="Arial" panose="020B0604020202020204" pitchFamily="34" charset="0"/>
              </a:rPr>
              <a:t>create a model of a comet with dry ice, using directions for </a:t>
            </a:r>
            <a:r>
              <a:rPr lang="en-US" sz="1600" i="1" u="sng" dirty="0">
                <a:latin typeface="Arial" panose="020B0604020202020204" pitchFamily="34" charset="0"/>
                <a:cs typeface="Arial" panose="020B0604020202020204" pitchFamily="34" charset="0"/>
                <a:hlinkClick r:id="rId2"/>
              </a:rPr>
              <a:t>Recipe for a Comet</a:t>
            </a:r>
            <a:r>
              <a:rPr lang="en-US" sz="1600" i="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(directions are in Kit B). Requires about $20 of materials, including dry ice, sand or soil, water, thick gloves, and small amounts of ammonia and syrup.</a:t>
            </a:r>
          </a:p>
          <a:p>
            <a:pPr>
              <a:spcBef>
                <a:spcPts val="1200"/>
              </a:spcBef>
            </a:pPr>
            <a:r>
              <a:rPr lang="en-US" sz="1600" b="1" dirty="0">
                <a:latin typeface="Arial" panose="020B0604020202020204" pitchFamily="34" charset="0"/>
                <a:cs typeface="Arial" panose="020B0604020202020204" pitchFamily="34" charset="0"/>
              </a:rPr>
              <a:t>From the Moon and Back Again Demonstration</a:t>
            </a:r>
            <a:r>
              <a:rPr lang="en-US" sz="1600" dirty="0">
                <a:latin typeface="Arial" panose="020B0604020202020204" pitchFamily="34" charset="0"/>
                <a:cs typeface="Arial" panose="020B0604020202020204" pitchFamily="34" charset="0"/>
              </a:rPr>
              <a:t>: model impact craters, using directions from </a:t>
            </a:r>
            <a:r>
              <a:rPr lang="en-US" sz="1600" i="1" u="sng" dirty="0">
                <a:latin typeface="Arial" panose="020B0604020202020204" pitchFamily="34" charset="0"/>
                <a:cs typeface="Arial" panose="020B0604020202020204" pitchFamily="34" charset="0"/>
                <a:hlinkClick r:id="rId3"/>
              </a:rPr>
              <a:t>Crater Creations</a:t>
            </a:r>
            <a:r>
              <a:rPr lang="en-US" sz="1600" i="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Requires sand, flour, cocoa, a large box, and small rocks or marbles.</a:t>
            </a:r>
          </a:p>
          <a:p>
            <a:pPr>
              <a:spcBef>
                <a:spcPts val="1200"/>
              </a:spcBef>
            </a:pPr>
            <a:r>
              <a:rPr lang="en-US" sz="1600" b="1" dirty="0">
                <a:latin typeface="Arial" panose="020B0604020202020204" pitchFamily="34" charset="0"/>
                <a:cs typeface="Arial" panose="020B0604020202020204" pitchFamily="34" charset="0"/>
              </a:rPr>
              <a:t>How To Be an Interplanetary Explorer Activity: </a:t>
            </a:r>
            <a:r>
              <a:rPr lang="en-US" sz="1600" dirty="0">
                <a:latin typeface="Arial" panose="020B0604020202020204" pitchFamily="34" charset="0"/>
                <a:cs typeface="Arial" panose="020B0604020202020204" pitchFamily="34" charset="0"/>
              </a:rPr>
              <a:t>lead a virtual version of the </a:t>
            </a:r>
            <a:r>
              <a:rPr lang="en-US" sz="1600" i="1" u="sng" dirty="0">
                <a:latin typeface="Arial" panose="020B0604020202020204" pitchFamily="34" charset="0"/>
                <a:cs typeface="Arial" panose="020B0604020202020204" pitchFamily="34" charset="0"/>
                <a:hlinkClick r:id="rId4"/>
              </a:rPr>
              <a:t>Mars Match Game</a:t>
            </a:r>
            <a:r>
              <a:rPr lang="en-US" sz="1600" dirty="0">
                <a:latin typeface="Arial" panose="020B0604020202020204" pitchFamily="34" charset="0"/>
                <a:cs typeface="Arial" panose="020B0604020202020204" pitchFamily="34" charset="0"/>
              </a:rPr>
              <a:t> with a </a:t>
            </a:r>
            <a:r>
              <a:rPr lang="en-US" sz="1600" u="sng" dirty="0" err="1">
                <a:latin typeface="Arial" panose="020B0604020202020204" pitchFamily="34" charset="0"/>
                <a:cs typeface="Arial" panose="020B0604020202020204" pitchFamily="34" charset="0"/>
                <a:hlinkClick r:id="rId5"/>
              </a:rPr>
              <a:t>powerpoint</a:t>
            </a:r>
            <a:r>
              <a:rPr lang="en-US" sz="1600" dirty="0">
                <a:latin typeface="Arial" panose="020B0604020202020204" pitchFamily="34" charset="0"/>
                <a:cs typeface="Arial" panose="020B0604020202020204" pitchFamily="34" charset="0"/>
              </a:rPr>
              <a:t> we provide.</a:t>
            </a:r>
          </a:p>
          <a:p>
            <a:pPr>
              <a:spcBef>
                <a:spcPts val="1200"/>
              </a:spcBef>
            </a:pPr>
            <a:r>
              <a:rPr lang="en-US" sz="1600" b="1" dirty="0">
                <a:latin typeface="Arial" panose="020B0604020202020204" pitchFamily="34" charset="0"/>
                <a:cs typeface="Arial" panose="020B0604020202020204" pitchFamily="34" charset="0"/>
              </a:rPr>
              <a:t>Planetary Defenders Activity: </a:t>
            </a:r>
            <a:r>
              <a:rPr lang="en-US" sz="1600" dirty="0">
                <a:latin typeface="Arial" panose="020B0604020202020204" pitchFamily="34" charset="0"/>
                <a:cs typeface="Arial" panose="020B0604020202020204" pitchFamily="34" charset="0"/>
              </a:rPr>
              <a:t>lead a virtual game of </a:t>
            </a:r>
            <a:r>
              <a:rPr lang="en-US" sz="1600" i="1" u="sng" dirty="0">
                <a:latin typeface="Arial" panose="020B0604020202020204" pitchFamily="34" charset="0"/>
                <a:cs typeface="Arial" panose="020B0604020202020204" pitchFamily="34" charset="0"/>
                <a:hlinkClick r:id="rId6"/>
              </a:rPr>
              <a:t>Space Rocks</a:t>
            </a:r>
            <a:r>
              <a:rPr lang="en-US" sz="1600" dirty="0">
                <a:latin typeface="Arial" panose="020B0604020202020204" pitchFamily="34" charset="0"/>
                <a:cs typeface="Arial" panose="020B0604020202020204" pitchFamily="34" charset="0"/>
              </a:rPr>
              <a:t>, with the </a:t>
            </a:r>
            <a:r>
              <a:rPr lang="en-US" sz="1600" u="sng" dirty="0" err="1">
                <a:latin typeface="Arial" panose="020B0604020202020204" pitchFamily="34" charset="0"/>
                <a:cs typeface="Arial" panose="020B0604020202020204" pitchFamily="34" charset="0"/>
                <a:hlinkClick r:id="rId7"/>
              </a:rPr>
              <a:t>powerpoint</a:t>
            </a:r>
            <a:r>
              <a:rPr lang="en-US" sz="1600" dirty="0">
                <a:latin typeface="Arial" panose="020B0604020202020204" pitchFamily="34" charset="0"/>
                <a:cs typeface="Arial" panose="020B0604020202020204" pitchFamily="34" charset="0"/>
              </a:rPr>
              <a:t> we provide.</a:t>
            </a:r>
          </a:p>
          <a:p>
            <a:pPr>
              <a:spcBef>
                <a:spcPts val="1200"/>
              </a:spcBef>
            </a:pPr>
            <a:r>
              <a:rPr lang="en-US" sz="1600" b="1" dirty="0">
                <a:latin typeface="Arial" panose="020B0604020202020204" pitchFamily="34" charset="0"/>
                <a:cs typeface="Arial" panose="020B0604020202020204" pitchFamily="34" charset="0"/>
              </a:rPr>
              <a:t>Roving on Mars Activity: </a:t>
            </a:r>
            <a:r>
              <a:rPr lang="en-US" sz="1600" dirty="0">
                <a:latin typeface="Arial" panose="020B0604020202020204" pitchFamily="34" charset="0"/>
                <a:cs typeface="Arial" panose="020B0604020202020204" pitchFamily="34" charset="0"/>
              </a:rPr>
              <a:t>use a robotic mouse and a map of Mars to program around hazards (Kit D) OR have patrons plan a route using a map you print and distribute OR plan the route using a map you share on your screen.</a:t>
            </a:r>
          </a:p>
          <a:p>
            <a:pPr>
              <a:spcBef>
                <a:spcPts val="1200"/>
              </a:spcBef>
            </a:pPr>
            <a:r>
              <a:rPr lang="en-US" sz="1600" b="1" dirty="0">
                <a:latin typeface="Arial" panose="020B0604020202020204" pitchFamily="34" charset="0"/>
                <a:cs typeface="Arial" panose="020B0604020202020204" pitchFamily="34" charset="0"/>
              </a:rPr>
              <a:t>Searching for Alien Life Activity</a:t>
            </a:r>
            <a:r>
              <a:rPr lang="en-US" sz="1600" dirty="0">
                <a:latin typeface="Arial" panose="020B0604020202020204" pitchFamily="34" charset="0"/>
                <a:cs typeface="Arial" panose="020B0604020202020204" pitchFamily="34" charset="0"/>
              </a:rPr>
              <a:t>: </a:t>
            </a:r>
            <a:r>
              <a:rPr lang="en-US" sz="1600" i="1" u="sng" dirty="0">
                <a:latin typeface="Arial" panose="020B0604020202020204" pitchFamily="34" charset="0"/>
                <a:cs typeface="Arial" panose="020B0604020202020204" pitchFamily="34" charset="0"/>
                <a:hlinkClick r:id="rId8"/>
              </a:rPr>
              <a:t>Searching for Life</a:t>
            </a:r>
            <a:r>
              <a:rPr lang="en-US" sz="1600" i="1" u="sng"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which can be conducted as a demonstration, during which you and Dr. Lynch will invite your patrons to make observations and share conclusions. All of the materials are within Kit D.</a:t>
            </a:r>
          </a:p>
        </p:txBody>
      </p:sp>
      <p:pic>
        <p:nvPicPr>
          <p:cNvPr id="13" name="Picture 12" descr="A picture containing food, person, indoor, table&#10;&#10;Description automatically generated">
            <a:extLst>
              <a:ext uri="{FF2B5EF4-FFF2-40B4-BE49-F238E27FC236}">
                <a16:creationId xmlns:a16="http://schemas.microsoft.com/office/drawing/2014/main" id="{ADC15D2D-AD3D-4082-83BF-4C650B030B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7721" y="1692773"/>
            <a:ext cx="2419851" cy="1946498"/>
          </a:xfrm>
          <a:prstGeom prst="rect">
            <a:avLst/>
          </a:prstGeom>
        </p:spPr>
      </p:pic>
      <p:pic>
        <p:nvPicPr>
          <p:cNvPr id="9" name="Picture 8" descr="A display screen&#10;&#10;Description automatically generated">
            <a:extLst>
              <a:ext uri="{FF2B5EF4-FFF2-40B4-BE49-F238E27FC236}">
                <a16:creationId xmlns:a16="http://schemas.microsoft.com/office/drawing/2014/main" id="{76E441CB-EDBD-4938-9C46-235CA9E1695C}"/>
              </a:ext>
            </a:extLst>
          </p:cNvPr>
          <p:cNvPicPr>
            <a:picLocks noChangeAspect="1"/>
          </p:cNvPicPr>
          <p:nvPr/>
        </p:nvPicPr>
        <p:blipFill rotWithShape="1">
          <a:blip r:embed="rId10">
            <a:extLst>
              <a:ext uri="{28A0092B-C50C-407E-A947-70E740481C1C}">
                <a14:useLocalDpi xmlns:a14="http://schemas.microsoft.com/office/drawing/2010/main" val="0"/>
              </a:ext>
            </a:extLst>
          </a:blip>
          <a:srcRect l="25596" t="36356" r="25424" b="29404"/>
          <a:stretch/>
        </p:blipFill>
        <p:spPr>
          <a:xfrm>
            <a:off x="8619564" y="4392829"/>
            <a:ext cx="3301613" cy="1730999"/>
          </a:xfrm>
          <a:prstGeom prst="rect">
            <a:avLst/>
          </a:prstGeom>
        </p:spPr>
      </p:pic>
    </p:spTree>
    <p:extLst>
      <p:ext uri="{BB962C8B-B14F-4D97-AF65-F5344CB8AC3E}">
        <p14:creationId xmlns:p14="http://schemas.microsoft.com/office/powerpoint/2010/main" val="2906498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367E8F-3F3B-4A6B-BB4A-20B2EB28D0C6}"/>
              </a:ext>
            </a:extLst>
          </p:cNvPr>
          <p:cNvSpPr txBox="1"/>
          <p:nvPr/>
        </p:nvSpPr>
        <p:spPr>
          <a:xfrm>
            <a:off x="3212416" y="1122363"/>
            <a:ext cx="6866101" cy="861774"/>
          </a:xfrm>
          <a:prstGeom prst="rect">
            <a:avLst/>
          </a:prstGeom>
          <a:noFill/>
        </p:spPr>
        <p:txBody>
          <a:bodyPr wrap="square" rtlCol="0">
            <a:spAutoFit/>
          </a:bodyPr>
          <a:lstStyle/>
          <a:p>
            <a:pPr algn="ctr">
              <a:spcBef>
                <a:spcPts val="600"/>
              </a:spcBef>
            </a:pPr>
            <a:r>
              <a:rPr lang="en-US" sz="3200" b="1" dirty="0"/>
              <a:t>Activities</a:t>
            </a:r>
          </a:p>
          <a:p>
            <a:pPr algn="ctr"/>
            <a:endParaRPr lang="en-US" dirty="0"/>
          </a:p>
        </p:txBody>
      </p:sp>
      <p:sp>
        <p:nvSpPr>
          <p:cNvPr id="12" name="TextBox 11">
            <a:extLst>
              <a:ext uri="{FF2B5EF4-FFF2-40B4-BE49-F238E27FC236}">
                <a16:creationId xmlns:a16="http://schemas.microsoft.com/office/drawing/2014/main" id="{E0728123-F910-4C79-85B6-2E0213B9062B}"/>
              </a:ext>
            </a:extLst>
          </p:cNvPr>
          <p:cNvSpPr txBox="1"/>
          <p:nvPr/>
        </p:nvSpPr>
        <p:spPr>
          <a:xfrm>
            <a:off x="584428" y="1827336"/>
            <a:ext cx="7049592" cy="3385542"/>
          </a:xfrm>
          <a:prstGeom prst="rect">
            <a:avLst/>
          </a:prstGeom>
          <a:noFill/>
        </p:spPr>
        <p:txBody>
          <a:bodyPr wrap="square" rtlCol="0">
            <a:spAutoFit/>
          </a:bodyPr>
          <a:lstStyle/>
          <a:p>
            <a:pPr>
              <a:spcBef>
                <a:spcPts val="1200"/>
              </a:spcBef>
            </a:pPr>
            <a:r>
              <a:rPr lang="en-US" sz="1600" b="1" dirty="0">
                <a:latin typeface="Arial" panose="020B0604020202020204" pitchFamily="34" charset="0"/>
                <a:cs typeface="Arial" panose="020B0604020202020204" pitchFamily="34" charset="0"/>
              </a:rPr>
              <a:t>Comets Demonstration: </a:t>
            </a:r>
          </a:p>
          <a:p>
            <a:pPr>
              <a:spcBef>
                <a:spcPts val="1200"/>
              </a:spcBef>
            </a:pPr>
            <a:r>
              <a:rPr lang="en-US" sz="1600" dirty="0">
                <a:latin typeface="Arial" panose="020B0604020202020204" pitchFamily="34" charset="0"/>
                <a:cs typeface="Arial" panose="020B0604020202020204" pitchFamily="34" charset="0"/>
              </a:rPr>
              <a:t>Create a model of a comet with dry ice.</a:t>
            </a:r>
          </a:p>
          <a:p>
            <a:pPr>
              <a:spcBef>
                <a:spcPts val="1200"/>
              </a:spcBef>
            </a:pPr>
            <a:r>
              <a:rPr lang="en-US" sz="1600" dirty="0">
                <a:latin typeface="Arial" panose="020B0604020202020204" pitchFamily="34" charset="0"/>
                <a:cs typeface="Arial" panose="020B0604020202020204" pitchFamily="34" charset="0"/>
              </a:rPr>
              <a:t>Use directions for </a:t>
            </a:r>
            <a:r>
              <a:rPr lang="en-US" sz="1600" i="1" u="sng" dirty="0">
                <a:latin typeface="Arial" panose="020B0604020202020204" pitchFamily="34" charset="0"/>
                <a:cs typeface="Arial" panose="020B0604020202020204" pitchFamily="34" charset="0"/>
                <a:hlinkClick r:id="rId3"/>
              </a:rPr>
              <a:t>Recipe for a Comet</a:t>
            </a:r>
            <a:r>
              <a:rPr lang="en-US" sz="1600" i="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(in Kit B). </a:t>
            </a:r>
          </a:p>
          <a:p>
            <a:pPr>
              <a:spcBef>
                <a:spcPts val="1200"/>
              </a:spcBef>
            </a:pPr>
            <a:r>
              <a:rPr lang="en-US" sz="1600" dirty="0">
                <a:latin typeface="Arial" panose="020B0604020202020204" pitchFamily="34" charset="0"/>
                <a:cs typeface="Arial" panose="020B0604020202020204" pitchFamily="34" charset="0"/>
              </a:rPr>
              <a:t>Requires about $20 of materials, including dry ice, sand or soil, water, thick gloves, and small amounts of ammonia and syrup.</a:t>
            </a:r>
          </a:p>
          <a:p>
            <a:pPr>
              <a:spcBef>
                <a:spcPts val="1200"/>
              </a:spcBef>
            </a:pPr>
            <a:r>
              <a:rPr lang="en-US" sz="1600" dirty="0">
                <a:latin typeface="Arial" panose="020B0604020202020204" pitchFamily="34" charset="0"/>
                <a:cs typeface="Arial" panose="020B0604020202020204" pitchFamily="34" charset="0"/>
              </a:rPr>
              <a:t>Options:</a:t>
            </a:r>
          </a:p>
          <a:p>
            <a:pPr marL="285750" indent="-285750">
              <a:spcBef>
                <a:spcPts val="1200"/>
              </a:spcBef>
              <a:buFont typeface="Arial" panose="020B0604020202020204" pitchFamily="34" charset="0"/>
              <a:buChar char="•"/>
            </a:pPr>
            <a:r>
              <a:rPr lang="en-US" sz="1600" dirty="0">
                <a:latin typeface="Arial" panose="020B0604020202020204" pitchFamily="34" charset="0"/>
                <a:cs typeface="Arial" panose="020B0604020202020204" pitchFamily="34" charset="0"/>
              </a:rPr>
              <a:t>Possible substitutions?</a:t>
            </a:r>
          </a:p>
          <a:p>
            <a:pPr marL="285750" indent="-285750">
              <a:spcBef>
                <a:spcPts val="1200"/>
              </a:spcBef>
              <a:buFont typeface="Arial" panose="020B0604020202020204" pitchFamily="34" charset="0"/>
              <a:buChar char="•"/>
            </a:pPr>
            <a:r>
              <a:rPr lang="en-US" sz="1600" dirty="0">
                <a:latin typeface="Arial" panose="020B0604020202020204" pitchFamily="34" charset="0"/>
                <a:cs typeface="Arial" panose="020B0604020202020204" pitchFamily="34" charset="0"/>
              </a:rPr>
              <a:t>Use IR camera? Thermometer?</a:t>
            </a:r>
          </a:p>
          <a:p>
            <a:pPr>
              <a:spcBef>
                <a:spcPts val="1200"/>
              </a:spcBef>
            </a:pPr>
            <a:endParaRPr lang="en-US" sz="1600" dirty="0">
              <a:latin typeface="Arial" panose="020B0604020202020204" pitchFamily="34" charset="0"/>
              <a:cs typeface="Arial" panose="020B0604020202020204" pitchFamily="34" charset="0"/>
            </a:endParaRPr>
          </a:p>
        </p:txBody>
      </p:sp>
      <p:pic>
        <p:nvPicPr>
          <p:cNvPr id="13" name="Picture 12" descr="A picture containing food, person, indoor, table&#10;&#10;Description automatically generated">
            <a:extLst>
              <a:ext uri="{FF2B5EF4-FFF2-40B4-BE49-F238E27FC236}">
                <a16:creationId xmlns:a16="http://schemas.microsoft.com/office/drawing/2014/main" id="{ADC15D2D-AD3D-4082-83BF-4C650B030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7721" y="1692773"/>
            <a:ext cx="2419851" cy="1946498"/>
          </a:xfrm>
          <a:prstGeom prst="rect">
            <a:avLst/>
          </a:prstGeom>
        </p:spPr>
      </p:pic>
      <p:sp>
        <p:nvSpPr>
          <p:cNvPr id="2" name="Rectangle 1">
            <a:extLst>
              <a:ext uri="{FF2B5EF4-FFF2-40B4-BE49-F238E27FC236}">
                <a16:creationId xmlns:a16="http://schemas.microsoft.com/office/drawing/2014/main" id="{D19BE1FD-E416-41B9-931B-9CE30FC87BD8}"/>
              </a:ext>
            </a:extLst>
          </p:cNvPr>
          <p:cNvSpPr/>
          <p:nvPr/>
        </p:nvSpPr>
        <p:spPr>
          <a:xfrm>
            <a:off x="549466" y="5412471"/>
            <a:ext cx="6096000" cy="646331"/>
          </a:xfrm>
          <a:prstGeom prst="rect">
            <a:avLst/>
          </a:prstGeom>
        </p:spPr>
        <p:txBody>
          <a:bodyPr>
            <a:spAutoFit/>
          </a:bodyPr>
          <a:lstStyle/>
          <a:p>
            <a:r>
              <a:rPr lang="en-US" dirty="0">
                <a:hlinkClick r:id="rId5"/>
              </a:rPr>
              <a:t>https://www.youtube.com/watch?v=ZWWEizujOQA&amp;list=PLvQkYyArNCy1U2R2fn1ugXaJ0EnqX4FaN&amp;index=8&amp;t=3s</a:t>
            </a:r>
            <a:endParaRPr lang="en-US" dirty="0"/>
          </a:p>
        </p:txBody>
      </p:sp>
      <p:pic>
        <p:nvPicPr>
          <p:cNvPr id="3" name="Online Media 2" title="Recipe for a Comet">
            <a:hlinkClick r:id="" action="ppaction://media"/>
            <a:extLst>
              <a:ext uri="{FF2B5EF4-FFF2-40B4-BE49-F238E27FC236}">
                <a16:creationId xmlns:a16="http://schemas.microsoft.com/office/drawing/2014/main" id="{B9A77A45-5CDB-4B3F-B328-8056D9B2C752}"/>
              </a:ext>
            </a:extLst>
          </p:cNvPr>
          <p:cNvPicPr>
            <a:picLocks noRot="1" noChangeAspect="1"/>
          </p:cNvPicPr>
          <p:nvPr>
            <a:videoFile r:link="rId1"/>
          </p:nvPr>
        </p:nvPicPr>
        <p:blipFill>
          <a:blip r:embed="rId6"/>
          <a:stretch>
            <a:fillRect/>
          </a:stretch>
        </p:blipFill>
        <p:spPr>
          <a:xfrm>
            <a:off x="6096000" y="2689110"/>
            <a:ext cx="6096000" cy="3429000"/>
          </a:xfrm>
          <a:prstGeom prst="rect">
            <a:avLst/>
          </a:prstGeom>
        </p:spPr>
      </p:pic>
    </p:spTree>
    <p:extLst>
      <p:ext uri="{BB962C8B-B14F-4D97-AF65-F5344CB8AC3E}">
        <p14:creationId xmlns:p14="http://schemas.microsoft.com/office/powerpoint/2010/main" val="287830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1258</Words>
  <Application>Microsoft Office PowerPoint</Application>
  <PresentationFormat>Widescreen</PresentationFormat>
  <Paragraphs>130</Paragraphs>
  <Slides>14</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Calibri Light</vt:lpstr>
      <vt:lpstr>Symbol</vt:lpstr>
      <vt:lpstr>Office Theme</vt:lpstr>
      <vt:lpstr>Custom Design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Mosshammer</dc:creator>
  <cp:lastModifiedBy>Christine Shupla</cp:lastModifiedBy>
  <cp:revision>36</cp:revision>
  <dcterms:created xsi:type="dcterms:W3CDTF">2019-05-09T14:02:40Z</dcterms:created>
  <dcterms:modified xsi:type="dcterms:W3CDTF">2020-08-11T20:44:52Z</dcterms:modified>
</cp:coreProperties>
</file>